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16" autoAdjust="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1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1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5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2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7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6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8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webadmin@10.0.2.1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 descr="Immagine che contiene cartone animato, computer, testo, illustrazione&#10;&#10;Descrizione generata automaticamente">
            <a:extLst>
              <a:ext uri="{FF2B5EF4-FFF2-40B4-BE49-F238E27FC236}">
                <a16:creationId xmlns:a16="http://schemas.microsoft.com/office/drawing/2014/main" id="{94FC8CD3-19EA-F28C-0CCD-F0FA4289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97" b="23138"/>
          <a:stretch/>
        </p:blipFill>
        <p:spPr>
          <a:xfrm>
            <a:off x="-1" y="10"/>
            <a:ext cx="1218882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7034445-E6F1-0D2B-CD15-94C978E8F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4202" y="3054484"/>
            <a:ext cx="5701477" cy="127062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Potato:1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E1014D-5484-4DC2-F06A-B4E9C7660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4201" y="4645152"/>
            <a:ext cx="5800701" cy="673609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120"/>
              </a:spcAft>
              <a:buClrTx/>
              <a:buSzTx/>
              <a:buFontTx/>
              <a:buNone/>
              <a:tabLst/>
              <a:defRPr/>
            </a:pPr>
            <a:r>
              <a:rPr kumimoji="0" lang="it-IT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Demi" panose="020F0502020204030204" pitchFamily="34" charset="0"/>
              </a:rPr>
              <a:t>Corso di </a:t>
            </a:r>
            <a:r>
              <a:rPr kumimoji="0" lang="it-IT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 Demi" panose="020F0502020204030204" pitchFamily="34" charset="0"/>
              </a:rPr>
              <a:t>Penetration</a:t>
            </a:r>
            <a:r>
              <a:rPr kumimoji="0" lang="it-IT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Demi" panose="020F0502020204030204" pitchFamily="34" charset="0"/>
              </a:rPr>
              <a:t> Testing and </a:t>
            </a:r>
            <a:r>
              <a:rPr kumimoji="0" lang="it-IT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 Demi" panose="020F0502020204030204" pitchFamily="34" charset="0"/>
              </a:rPr>
              <a:t>Ethical</a:t>
            </a:r>
            <a:r>
              <a:rPr kumimoji="0" lang="it-IT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Demi" panose="020F0502020204030204" pitchFamily="34" charset="0"/>
              </a:rPr>
              <a:t> Hacking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120"/>
              </a:spcAft>
              <a:buClrTx/>
              <a:buSzTx/>
              <a:buFontTx/>
              <a:buNone/>
              <a:tabLst/>
              <a:defRPr/>
            </a:pPr>
            <a:endParaRPr lang="it-IT" i="1" cap="none" spc="0" dirty="0">
              <a:latin typeface="Century Gothic" panose="020B0502020202020204"/>
            </a:endParaRPr>
          </a:p>
          <a:p>
            <a:endParaRPr lang="it-IT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FBD20C-DCED-4E97-9C65-AA32D674C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5536"/>
            <a:ext cx="4653435" cy="454692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schermata, persona, arte, musica&#10;&#10;Descrizione generata automaticamente">
            <a:extLst>
              <a:ext uri="{FF2B5EF4-FFF2-40B4-BE49-F238E27FC236}">
                <a16:creationId xmlns:a16="http://schemas.microsoft.com/office/drawing/2014/main" id="{8443341D-C2CE-C910-D4BD-1DEE15D74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108"/>
          <a:stretch/>
        </p:blipFill>
        <p:spPr>
          <a:xfrm>
            <a:off x="20" y="1321308"/>
            <a:ext cx="4489684" cy="421538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5037" y="4474741"/>
            <a:ext cx="5558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1E5754A-9911-FF5F-6E38-AE16ADE821AD}"/>
              </a:ext>
            </a:extLst>
          </p:cNvPr>
          <p:cNvSpPr txBox="1"/>
          <p:nvPr/>
        </p:nvSpPr>
        <p:spPr>
          <a:xfrm>
            <a:off x="9759592" y="5309322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latin typeface="Sagona Book" panose="02020503050505020204" pitchFamily="18" charset="0"/>
              </a:rPr>
              <a:t>CANDIDATO</a:t>
            </a:r>
          </a:p>
          <a:p>
            <a:pPr algn="ctr">
              <a:spcAft>
                <a:spcPts val="600"/>
              </a:spcAft>
            </a:pPr>
            <a:r>
              <a:rPr lang="it-IT" dirty="0">
                <a:latin typeface="Sagona Book" panose="02020503050505020204" pitchFamily="18" charset="0"/>
              </a:rPr>
              <a:t>Eduardo Autore</a:t>
            </a:r>
          </a:p>
          <a:p>
            <a:pPr algn="ctr">
              <a:spcAft>
                <a:spcPts val="600"/>
              </a:spcAft>
            </a:pPr>
            <a:r>
              <a:rPr lang="it-IT" dirty="0" err="1">
                <a:latin typeface="Sagona Book" panose="02020503050505020204" pitchFamily="18" charset="0"/>
              </a:rPr>
              <a:t>Matr</a:t>
            </a:r>
            <a:r>
              <a:rPr lang="it-IT" dirty="0">
                <a:latin typeface="Sagona Book" panose="02020503050505020204" pitchFamily="18" charset="0"/>
              </a:rPr>
              <a:t>. </a:t>
            </a:r>
            <a:r>
              <a:rPr lang="it-IT" dirty="0">
                <a:effectLst/>
                <a:latin typeface="Sagona Book" panose="02020503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052250/1549</a:t>
            </a:r>
            <a:endParaRPr lang="it-IT" dirty="0">
              <a:latin typeface="Sagona Book" panose="020205030505050202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A35C28-1835-B7B7-E3BE-44C58CF7E832}"/>
              </a:ext>
            </a:extLst>
          </p:cNvPr>
          <p:cNvSpPr txBox="1"/>
          <p:nvPr/>
        </p:nvSpPr>
        <p:spPr>
          <a:xfrm>
            <a:off x="7656296" y="5331592"/>
            <a:ext cx="210329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DOCENTE</a:t>
            </a:r>
          </a:p>
          <a:p>
            <a:pPr>
              <a:spcAft>
                <a:spcPts val="600"/>
              </a:spcAft>
            </a:pPr>
            <a:r>
              <a:rPr lang="it-IT" dirty="0"/>
              <a:t>ARCANGELO CASTIGLIONE</a:t>
            </a:r>
          </a:p>
        </p:txBody>
      </p:sp>
      <p:pic>
        <p:nvPicPr>
          <p:cNvPr id="6" name="Immagine 5" descr="Immagine che contiene simbolo, emblema, testo, cresta&#10;&#10;Descrizione generata automaticamente">
            <a:extLst>
              <a:ext uri="{FF2B5EF4-FFF2-40B4-BE49-F238E27FC236}">
                <a16:creationId xmlns:a16="http://schemas.microsoft.com/office/drawing/2014/main" id="{C23E4FE8-6639-1819-5C3A-320621D95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217" y="140922"/>
            <a:ext cx="1543716" cy="15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1470991"/>
            <a:ext cx="5709905" cy="614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4. Vulnerability mapping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642256" y="2397288"/>
            <a:ext cx="5997084" cy="389418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Le vulnerabilità presenti nella macchina vengono identificate e analizzate con precisione. Sono state adottate due tecniche principali per questa attività:</a:t>
            </a:r>
          </a:p>
          <a:p>
            <a:pPr algn="just"/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635508" lvl="1" indent="-342900" algn="just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Tecniche Manuali</a:t>
            </a:r>
          </a:p>
          <a:p>
            <a:pPr marL="761238" lvl="2" indent="-285750" algn="just"/>
            <a:r>
              <a:rPr lang="it-IT" sz="1700" dirty="0">
                <a:solidFill>
                  <a:schemeClr val="bg1"/>
                </a:solidFill>
                <a:latin typeface="Avenir Next LT Pro" panose="020B0504020202020204" pitchFamily="34" charset="0"/>
              </a:rPr>
              <a:t>Utilizzo di database di vulnerabilità come </a:t>
            </a:r>
            <a:r>
              <a:rPr lang="it-IT" sz="17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CVE </a:t>
            </a:r>
            <a:r>
              <a:rPr lang="it-IT" sz="17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Details</a:t>
            </a:r>
            <a:r>
              <a:rPr lang="it-IT" sz="17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it-IT" sz="1700" dirty="0">
                <a:solidFill>
                  <a:schemeClr val="bg1"/>
                </a:solidFill>
                <a:latin typeface="Avenir Next LT Pro" panose="020B0504020202020204" pitchFamily="34" charset="0"/>
              </a:rPr>
              <a:t>ed </a:t>
            </a:r>
            <a:r>
              <a:rPr lang="it-IT" sz="17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Exploit-DB</a:t>
            </a:r>
            <a:r>
              <a:rPr lang="it-IT" sz="1700" dirty="0">
                <a:solidFill>
                  <a:schemeClr val="bg1"/>
                </a:solidFill>
                <a:latin typeface="Avenir Next LT Pro" panose="020B0504020202020204" pitchFamily="34" charset="0"/>
              </a:rPr>
              <a:t> per la ricerca di exploit specifici e dettagliati.</a:t>
            </a:r>
          </a:p>
          <a:p>
            <a:pPr marL="292608" lvl="1" indent="0" algn="just">
              <a:buNone/>
            </a:pPr>
            <a:endParaRPr lang="it-IT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92608" lvl="1" indent="0" algn="just">
              <a:buNone/>
            </a:pP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2.    Tecniche Automatiche</a:t>
            </a: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742950" lvl="1" indent="-285750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Utilizzo di strumenti di scansione automatizzata come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Nessus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Nmap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OpenVAS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e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Nikto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per rilevare e valutare le vulnerabilità in modo sistematico e approfondito.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Immagine 3" descr="Immagine che contiene testo, schermata, logo, diagramma&#10;&#10;Descrizione generata automaticamente">
            <a:extLst>
              <a:ext uri="{FF2B5EF4-FFF2-40B4-BE49-F238E27FC236}">
                <a16:creationId xmlns:a16="http://schemas.microsoft.com/office/drawing/2014/main" id="{8B5A026E-6ABB-C1F6-A322-548C2E77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1" b="14840"/>
          <a:stretch/>
        </p:blipFill>
        <p:spPr>
          <a:xfrm>
            <a:off x="7410804" y="3429000"/>
            <a:ext cx="4439449" cy="1433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05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1186775"/>
            <a:ext cx="5632084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4. Vulnerability mapping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3C139A-2133-6D2F-3BB9-8B1E5E287FF0}"/>
              </a:ext>
            </a:extLst>
          </p:cNvPr>
          <p:cNvSpPr txBox="1"/>
          <p:nvPr/>
        </p:nvSpPr>
        <p:spPr>
          <a:xfrm>
            <a:off x="721553" y="2376655"/>
            <a:ext cx="2829043" cy="44348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TECNICHE MANUALI</a:t>
            </a: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3D3290B5-82B9-D76C-6BB2-5C1A3B768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16" y="3333688"/>
            <a:ext cx="4277019" cy="2641059"/>
          </a:xfrm>
          <a:prstGeom prst="rect">
            <a:avLst/>
          </a:prstGeom>
        </p:spPr>
      </p:pic>
      <p:pic>
        <p:nvPicPr>
          <p:cNvPr id="6" name="Immagine 5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A57836C7-7873-61FE-EB3F-2199DAE4E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16" y="96998"/>
            <a:ext cx="4277019" cy="26410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73B04E1-1260-B782-1BC5-3D7F1BEB6BA5}"/>
              </a:ext>
            </a:extLst>
          </p:cNvPr>
          <p:cNvSpPr txBox="1"/>
          <p:nvPr/>
        </p:nvSpPr>
        <p:spPr>
          <a:xfrm>
            <a:off x="2315758" y="6031785"/>
            <a:ext cx="248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APACHE 2.4.x – EXPLOIT-DB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7169A5-42A3-E310-37F1-242DE4C75AD3}"/>
              </a:ext>
            </a:extLst>
          </p:cNvPr>
          <p:cNvSpPr txBox="1"/>
          <p:nvPr/>
        </p:nvSpPr>
        <p:spPr>
          <a:xfrm>
            <a:off x="8366511" y="2728094"/>
            <a:ext cx="270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APACHE 2.4.41 – CVE-DETAILS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221DED-798F-B68A-9489-858CB528757C}"/>
              </a:ext>
            </a:extLst>
          </p:cNvPr>
          <p:cNvSpPr txBox="1"/>
          <p:nvPr/>
        </p:nvSpPr>
        <p:spPr>
          <a:xfrm>
            <a:off x="8430824" y="6003107"/>
            <a:ext cx="2580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OPENSSH 8.2 – CVE-DETAILS</a:t>
            </a:r>
          </a:p>
        </p:txBody>
      </p:sp>
      <p:pic>
        <p:nvPicPr>
          <p:cNvPr id="14" name="Immagine 13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C096C54-73C5-6EAA-DC12-263E511C7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3"/>
          <a:stretch/>
        </p:blipFill>
        <p:spPr>
          <a:xfrm>
            <a:off x="332665" y="4037863"/>
            <a:ext cx="6916986" cy="19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7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1186775"/>
            <a:ext cx="4846321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4. Vulnerability mapping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21EF59B8-1BBF-F3B0-22E7-141B8194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47" y="201725"/>
            <a:ext cx="5350507" cy="248844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3D7369-194D-B5F3-D3E7-763CF1B2B4E1}"/>
              </a:ext>
            </a:extLst>
          </p:cNvPr>
          <p:cNvSpPr txBox="1"/>
          <p:nvPr/>
        </p:nvSpPr>
        <p:spPr>
          <a:xfrm>
            <a:off x="642256" y="2365578"/>
            <a:ext cx="5474966" cy="4571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TECNICHE AUTOMATICHE (NESSUS)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98D686-0979-5794-52B5-CC47CFCED122}"/>
              </a:ext>
            </a:extLst>
          </p:cNvPr>
          <p:cNvSpPr txBox="1"/>
          <p:nvPr/>
        </p:nvSpPr>
        <p:spPr>
          <a:xfrm>
            <a:off x="8533421" y="2750729"/>
            <a:ext cx="1395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SCAN NESSUS</a:t>
            </a:r>
          </a:p>
        </p:txBody>
      </p:sp>
      <p:pic>
        <p:nvPicPr>
          <p:cNvPr id="17" name="Immagine 1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F6B320F-6893-C079-558D-3A1384A9E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47" y="3342803"/>
            <a:ext cx="5350507" cy="2685275"/>
          </a:xfrm>
          <a:prstGeom prst="rect">
            <a:avLst/>
          </a:prstGeom>
        </p:spPr>
      </p:pic>
      <p:pic>
        <p:nvPicPr>
          <p:cNvPr id="32" name="Immagine 3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47D2117A-6938-15F6-2655-1DBFFAC02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6" y="3388734"/>
            <a:ext cx="5262434" cy="26802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9E1F8AB-2807-BADF-3F80-43B1A15397A3}"/>
              </a:ext>
            </a:extLst>
          </p:cNvPr>
          <p:cNvSpPr txBox="1"/>
          <p:nvPr/>
        </p:nvSpPr>
        <p:spPr>
          <a:xfrm>
            <a:off x="7600944" y="6068960"/>
            <a:ext cx="3419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ESEMPIO DI VULNERABILITA’ TROVATA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68CBD29-B81E-8C88-B1D4-407A6C2054B5}"/>
              </a:ext>
            </a:extLst>
          </p:cNvPr>
          <p:cNvSpPr txBox="1"/>
          <p:nvPr/>
        </p:nvSpPr>
        <p:spPr>
          <a:xfrm>
            <a:off x="1539772" y="6080991"/>
            <a:ext cx="3051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CONFIGURAZIONE SCAN NESSUS</a:t>
            </a:r>
          </a:p>
        </p:txBody>
      </p:sp>
    </p:spTree>
    <p:extLst>
      <p:ext uri="{BB962C8B-B14F-4D97-AF65-F5344CB8AC3E}">
        <p14:creationId xmlns:p14="http://schemas.microsoft.com/office/powerpoint/2010/main" val="393611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1186775"/>
            <a:ext cx="5709905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4. Vulnerability mapping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8CE813-AF59-3955-7E19-8F26E14FE901}"/>
              </a:ext>
            </a:extLst>
          </p:cNvPr>
          <p:cNvSpPr txBox="1"/>
          <p:nvPr/>
        </p:nvSpPr>
        <p:spPr>
          <a:xfrm>
            <a:off x="721554" y="2388544"/>
            <a:ext cx="5066404" cy="4571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TECNICHE AUTOMATICHE (OPENVAS)</a:t>
            </a:r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7D7178EC-C675-09CC-B664-6F5225A4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15" y="196530"/>
            <a:ext cx="4846320" cy="2718260"/>
          </a:xfrm>
          <a:prstGeom prst="rect">
            <a:avLst/>
          </a:prstGeom>
        </p:spPr>
      </p:pic>
      <p:pic>
        <p:nvPicPr>
          <p:cNvPr id="7" name="Immagine 6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E4CD854F-FF67-4503-795D-F227B549A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5" y="3429000"/>
            <a:ext cx="5593174" cy="2543783"/>
          </a:xfrm>
          <a:prstGeom prst="rect">
            <a:avLst/>
          </a:prstGeom>
        </p:spPr>
      </p:pic>
      <p:pic>
        <p:nvPicPr>
          <p:cNvPr id="9" name="Immagine 8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BB505C57-AFE3-7685-4AB4-B5BEB5D3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55"/>
          <a:stretch/>
        </p:blipFill>
        <p:spPr>
          <a:xfrm>
            <a:off x="7026615" y="3404140"/>
            <a:ext cx="4846320" cy="256864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AEC947-95B8-ED46-D1E6-7F5590E6D2D3}"/>
              </a:ext>
            </a:extLst>
          </p:cNvPr>
          <p:cNvSpPr txBox="1"/>
          <p:nvPr/>
        </p:nvSpPr>
        <p:spPr>
          <a:xfrm>
            <a:off x="2446733" y="6023975"/>
            <a:ext cx="15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SCAN OPENVAS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E8B0BB3-7B95-3E94-5FF5-2BDB7ACE19BE}"/>
              </a:ext>
            </a:extLst>
          </p:cNvPr>
          <p:cNvSpPr txBox="1"/>
          <p:nvPr/>
        </p:nvSpPr>
        <p:spPr>
          <a:xfrm>
            <a:off x="7740236" y="5985064"/>
            <a:ext cx="3419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ESEMPIO DI VULNERABILITA’ TROVATA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53D4D9C-9E37-D2C2-37B9-BB63216034E0}"/>
              </a:ext>
            </a:extLst>
          </p:cNvPr>
          <p:cNvSpPr txBox="1"/>
          <p:nvPr/>
        </p:nvSpPr>
        <p:spPr>
          <a:xfrm>
            <a:off x="7924132" y="2937753"/>
            <a:ext cx="320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CONFIGURAZIONE SCAN OPENVAS</a:t>
            </a:r>
          </a:p>
        </p:txBody>
      </p:sp>
    </p:spTree>
    <p:extLst>
      <p:ext uri="{BB962C8B-B14F-4D97-AF65-F5344CB8AC3E}">
        <p14:creationId xmlns:p14="http://schemas.microsoft.com/office/powerpoint/2010/main" val="325790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1186775"/>
            <a:ext cx="5709905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4. Vulnerability mapping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BA3C8D-3B56-AFA4-A8CE-F50E8770711A}"/>
              </a:ext>
            </a:extLst>
          </p:cNvPr>
          <p:cNvSpPr txBox="1"/>
          <p:nvPr/>
        </p:nvSpPr>
        <p:spPr>
          <a:xfrm>
            <a:off x="721554" y="2388544"/>
            <a:ext cx="5134498" cy="4571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ALTRE TECNICHE AUTOMATICHE </a:t>
            </a: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BFC8595-B89B-14D0-95A7-B1875B3E0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1" y="3452227"/>
            <a:ext cx="5413441" cy="2617141"/>
          </a:xfrm>
          <a:prstGeom prst="rect">
            <a:avLst/>
          </a:prstGeom>
        </p:spPr>
      </p:pic>
      <p:pic>
        <p:nvPicPr>
          <p:cNvPr id="7" name="Immagine 6" descr="Immagine che contiene testo, schermata, design, tipografia&#10;&#10;Descrizione generata automaticamente">
            <a:extLst>
              <a:ext uri="{FF2B5EF4-FFF2-40B4-BE49-F238E27FC236}">
                <a16:creationId xmlns:a16="http://schemas.microsoft.com/office/drawing/2014/main" id="{750292BD-6255-651E-AFA1-A6FD3624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48" y="204281"/>
            <a:ext cx="5019472" cy="29306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8D3454-C219-0847-94A2-687FAB546230}"/>
              </a:ext>
            </a:extLst>
          </p:cNvPr>
          <p:cNvSpPr txBox="1"/>
          <p:nvPr/>
        </p:nvSpPr>
        <p:spPr>
          <a:xfrm>
            <a:off x="2280854" y="6080733"/>
            <a:ext cx="1727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SCAN CON NIKTO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48E6C4-61E4-7F6B-8F34-8684D2952D1B}"/>
              </a:ext>
            </a:extLst>
          </p:cNvPr>
          <p:cNvSpPr txBox="1"/>
          <p:nvPr/>
        </p:nvSpPr>
        <p:spPr>
          <a:xfrm>
            <a:off x="7769941" y="3120772"/>
            <a:ext cx="326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SCAN CON NMAP VULNERS PARTE 1</a:t>
            </a:r>
          </a:p>
        </p:txBody>
      </p:sp>
      <p:pic>
        <p:nvPicPr>
          <p:cNvPr id="11" name="Immagine 10" descr="Immagine che contiene testo, schermata, menu, monocromatico&#10;&#10;Descrizione generata automaticamente">
            <a:extLst>
              <a:ext uri="{FF2B5EF4-FFF2-40B4-BE49-F238E27FC236}">
                <a16:creationId xmlns:a16="http://schemas.microsoft.com/office/drawing/2014/main" id="{B7172061-1B2A-FBC2-49E4-C7425647B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48" y="3505530"/>
            <a:ext cx="5019473" cy="26016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5F50C4C-6D98-7BF3-CFEA-39B81DECE25E}"/>
              </a:ext>
            </a:extLst>
          </p:cNvPr>
          <p:cNvSpPr txBox="1"/>
          <p:nvPr/>
        </p:nvSpPr>
        <p:spPr>
          <a:xfrm>
            <a:off x="7769941" y="6100104"/>
            <a:ext cx="326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SCAN CON NMAP VULNERS PARTE 2</a:t>
            </a:r>
          </a:p>
        </p:txBody>
      </p:sp>
    </p:spTree>
    <p:extLst>
      <p:ext uri="{BB962C8B-B14F-4D97-AF65-F5344CB8AC3E}">
        <p14:creationId xmlns:p14="http://schemas.microsoft.com/office/powerpoint/2010/main" val="2795060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53" y="1427298"/>
            <a:ext cx="5058153" cy="72295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  <a:endParaRPr lang="en-US" sz="36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387006" y="2368296"/>
            <a:ext cx="6957956" cy="4149676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Nella fase di Target Exploitation, l'obiettivo principale è ottenere il controllo della macchina target, denominata "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potato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". Questo viene realizzato sfruttando le vulnerabilità rilevate nella fase precedente e utilizzando strumenti più invasivi per scoprirne altre nel caso in cui non dovessero bastare quelle scoperte. </a:t>
            </a:r>
          </a:p>
          <a:p>
            <a:pPr marL="201168" lvl="1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Quindi sono stati utilizzati i seguenti strumenti:</a:t>
            </a: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749808" lvl="1" indent="-457200" algn="just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Directory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Busting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(per scoprire directory e file nascosti)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Dirb</a:t>
            </a: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Gobuster</a:t>
            </a: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92608" lvl="1" indent="0" algn="just">
              <a:buNone/>
            </a:pP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2.    Analisi e Manipolazione del Traffico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Burp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Suite (utilizzato per l'analisi e la manipolazione del traffico del web server Apache)</a:t>
            </a:r>
          </a:p>
        </p:txBody>
      </p:sp>
      <p:pic>
        <p:nvPicPr>
          <p:cNvPr id="8" name="Immagine 7" descr="Immagine che contiene cartone animato, tazza, clipart, tazza di caffè&#10;&#10;Descrizione generata automaticamente">
            <a:extLst>
              <a:ext uri="{FF2B5EF4-FFF2-40B4-BE49-F238E27FC236}">
                <a16:creationId xmlns:a16="http://schemas.microsoft.com/office/drawing/2014/main" id="{82F01E50-4992-FE32-8BA0-55563FEB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26" y="1427298"/>
            <a:ext cx="3416368" cy="3056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7904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271215"/>
            <a:ext cx="5058153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469720" y="2920931"/>
            <a:ext cx="5892095" cy="338259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Innanzitutto è stata sfruttata la vulnerabilità trovata da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OpenVAS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e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Nmap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per accedere ai file presenti sul servizio FTP per ottenere maggiori informazioni.</a:t>
            </a:r>
          </a:p>
          <a:p>
            <a:pPr lvl="1" algn="just"/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Scopriamo l’esistenza di una variabile «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$pass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», potenzialmente manipolabile, oltre ad una vulnerabilità di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type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juggling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PHP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:</a:t>
            </a:r>
          </a:p>
          <a:p>
            <a:pPr marL="201168" lvl="1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01168" lvl="1" indent="0" algn="ctr">
              <a:buNone/>
            </a:pPr>
            <a:r>
              <a:rPr lang="en-US" u="sng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strcmp</a:t>
            </a:r>
            <a:r>
              <a:rPr lang="en-US" u="sng" dirty="0">
                <a:solidFill>
                  <a:schemeClr val="bg1"/>
                </a:solidFill>
                <a:latin typeface="Avenir Next LT Pro" panose="020B0504020202020204" pitchFamily="34" charset="0"/>
              </a:rPr>
              <a:t>("foo", array()) =&gt; NULL + PHP Warning</a:t>
            </a:r>
          </a:p>
          <a:p>
            <a:pPr marL="384048" lvl="2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384048" lvl="2" indent="0" algn="just">
              <a:buNone/>
            </a:pPr>
            <a:r>
              <a:rPr lang="it-IT" sz="1700" dirty="0">
                <a:solidFill>
                  <a:schemeClr val="bg1"/>
                </a:solidFill>
                <a:latin typeface="Avenir Next LT Pro" panose="020B0504020202020204" pitchFamily="34" charset="0"/>
              </a:rPr>
              <a:t>Che per </a:t>
            </a:r>
            <a:r>
              <a:rPr lang="it-IT" sz="17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NULL == 0 </a:t>
            </a:r>
            <a:r>
              <a:rPr lang="it-IT" sz="1700" dirty="0">
                <a:solidFill>
                  <a:schemeClr val="bg1"/>
                </a:solidFill>
                <a:latin typeface="Avenir Next LT Pro" panose="020B0504020202020204" pitchFamily="34" charset="0"/>
              </a:rPr>
              <a:t>restituisce </a:t>
            </a:r>
            <a:r>
              <a:rPr lang="it-IT" sz="17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true</a:t>
            </a:r>
            <a:r>
              <a:rPr lang="it-IT" sz="1700" dirty="0">
                <a:solidFill>
                  <a:schemeClr val="bg1"/>
                </a:solidFill>
                <a:latin typeface="Avenir Next LT Pro" panose="020B0504020202020204" pitchFamily="34" charset="0"/>
              </a:rPr>
              <a:t> , consentendoci l’accesso.	</a:t>
            </a: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721553" y="2364321"/>
            <a:ext cx="5349982" cy="41069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SFRUTTAMENTO FTP ANONYMOUS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4A5547-964B-0D8A-6FC8-719F3989FD23}"/>
              </a:ext>
            </a:extLst>
          </p:cNvPr>
          <p:cNvSpPr txBox="1"/>
          <p:nvPr/>
        </p:nvSpPr>
        <p:spPr>
          <a:xfrm>
            <a:off x="7970972" y="3287269"/>
            <a:ext cx="4221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FTP ANONYMOUS LOGIN E OTTENIMENTO FILE</a:t>
            </a:r>
          </a:p>
        </p:txBody>
      </p:sp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4D130C18-071C-A9C7-10B1-597AF74BD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6"/>
          <a:stretch/>
        </p:blipFill>
        <p:spPr>
          <a:xfrm>
            <a:off x="8173080" y="155444"/>
            <a:ext cx="3816810" cy="3078762"/>
          </a:xfrm>
          <a:prstGeom prst="rect">
            <a:avLst/>
          </a:prstGeom>
        </p:spPr>
      </p:pic>
      <p:pic>
        <p:nvPicPr>
          <p:cNvPr id="13" name="Immagine 12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B83D0B18-80E1-2EFE-340D-35501C980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23"/>
          <a:stretch/>
        </p:blipFill>
        <p:spPr>
          <a:xfrm>
            <a:off x="6819088" y="3844377"/>
            <a:ext cx="5202403" cy="223092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6B3E7F-B7C7-A238-2DD0-5A37E18A4BDA}"/>
              </a:ext>
            </a:extLst>
          </p:cNvPr>
          <p:cNvSpPr txBox="1"/>
          <p:nvPr/>
        </p:nvSpPr>
        <p:spPr>
          <a:xfrm>
            <a:off x="8800775" y="6084162"/>
            <a:ext cx="148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INDEX.PHP.BAK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D0E6472-D088-8131-FA4A-A001A2452DF1}"/>
              </a:ext>
            </a:extLst>
          </p:cNvPr>
          <p:cNvSpPr/>
          <p:nvPr/>
        </p:nvSpPr>
        <p:spPr>
          <a:xfrm rot="3099721">
            <a:off x="6315159" y="4446836"/>
            <a:ext cx="555915" cy="364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904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271215"/>
            <a:ext cx="5058153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432161" y="2839226"/>
            <a:ext cx="11327676" cy="953418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Esploriamo la web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application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superficialmente e tentiamo il login (senza successo) con: </a:t>
            </a: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username: «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admin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&gt;  </a:t>
            </a: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password: «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potato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»</a:t>
            </a: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642256" y="2365578"/>
            <a:ext cx="5359710" cy="6499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ESPLORAZIONE WEB APPLICATION</a:t>
            </a:r>
          </a:p>
        </p:txBody>
      </p:sp>
      <p:pic>
        <p:nvPicPr>
          <p:cNvPr id="6" name="Immagine 5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E73E6924-F239-6871-780C-E84CD4C0A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r="7418"/>
          <a:stretch/>
        </p:blipFill>
        <p:spPr>
          <a:xfrm>
            <a:off x="614215" y="4067242"/>
            <a:ext cx="3372704" cy="2100630"/>
          </a:xfrm>
          <a:prstGeom prst="rect">
            <a:avLst/>
          </a:prstGeom>
        </p:spPr>
      </p:pic>
      <p:pic>
        <p:nvPicPr>
          <p:cNvPr id="17" name="Immagine 16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18155600-195C-17E7-AC52-FBD9CC6444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39009" b="55924"/>
          <a:stretch/>
        </p:blipFill>
        <p:spPr>
          <a:xfrm>
            <a:off x="8625025" y="4091011"/>
            <a:ext cx="3372704" cy="2084783"/>
          </a:xfrm>
          <a:prstGeom prst="rect">
            <a:avLst/>
          </a:prstGeom>
        </p:spPr>
      </p:pic>
      <p:pic>
        <p:nvPicPr>
          <p:cNvPr id="22" name="Immagine 2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8AE6359F-881E-F098-6F65-A87C135F17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80" b="50000"/>
          <a:stretch/>
        </p:blipFill>
        <p:spPr>
          <a:xfrm>
            <a:off x="4866536" y="4094573"/>
            <a:ext cx="3032795" cy="2084783"/>
          </a:xfrm>
          <a:prstGeom prst="rect">
            <a:avLst/>
          </a:prstGeom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BB0172F-0991-C16B-76ED-F533117B2E95}"/>
              </a:ext>
            </a:extLst>
          </p:cNvPr>
          <p:cNvSpPr/>
          <p:nvPr/>
        </p:nvSpPr>
        <p:spPr>
          <a:xfrm>
            <a:off x="4097951" y="5112601"/>
            <a:ext cx="56571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3A5E952-B193-2F28-88CE-A9A5083A5AFD}"/>
              </a:ext>
            </a:extLst>
          </p:cNvPr>
          <p:cNvSpPr/>
          <p:nvPr/>
        </p:nvSpPr>
        <p:spPr>
          <a:xfrm>
            <a:off x="7974743" y="5097850"/>
            <a:ext cx="56297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83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271215"/>
            <a:ext cx="5058153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394910" y="2918296"/>
            <a:ext cx="6220701" cy="153379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Tentando qualche tecnica di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Directory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Busting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scopriamo un percorso interessante con i file di log dell’admin e un cambio password.</a:t>
            </a:r>
          </a:p>
          <a:p>
            <a:pPr lvl="1" algn="just"/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Possibile vulnerabilità di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Local File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Inclusion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(LFI)</a:t>
            </a: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642256" y="2365578"/>
            <a:ext cx="5359710" cy="552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ESPLORAZIONE WEB APPLICATION</a:t>
            </a:r>
          </a:p>
        </p:txBody>
      </p:sp>
      <p:pic>
        <p:nvPicPr>
          <p:cNvPr id="4" name="Immagine 3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13A5B62F-A54C-DC2D-C3A7-364728CD2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93"/>
          <a:stretch/>
        </p:blipFill>
        <p:spPr>
          <a:xfrm>
            <a:off x="7415665" y="209666"/>
            <a:ext cx="4296491" cy="2845695"/>
          </a:xfrm>
          <a:prstGeom prst="rect">
            <a:avLst/>
          </a:prstGeom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DDBD793-C945-B36A-802D-300B16A34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4" b="34773"/>
          <a:stretch/>
        </p:blipFill>
        <p:spPr>
          <a:xfrm>
            <a:off x="7830766" y="4048332"/>
            <a:ext cx="3715966" cy="2017438"/>
          </a:xfrm>
          <a:prstGeom prst="rect">
            <a:avLst/>
          </a:prstGeom>
        </p:spPr>
      </p:pic>
      <p:pic>
        <p:nvPicPr>
          <p:cNvPr id="14" name="Immagine 13" descr="Immagine che contiene testo, schermata, Carattere, Software multimediale&#10;&#10;Descrizione generata automaticamente">
            <a:extLst>
              <a:ext uri="{FF2B5EF4-FFF2-40B4-BE49-F238E27FC236}">
                <a16:creationId xmlns:a16="http://schemas.microsoft.com/office/drawing/2014/main" id="{8236B735-80F7-59E5-66A8-413A18BC0F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"/>
          <a:stretch/>
        </p:blipFill>
        <p:spPr>
          <a:xfrm>
            <a:off x="1049956" y="4711148"/>
            <a:ext cx="3912431" cy="12723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7D6CCF-058F-71AE-7903-89EC69BAF84B}"/>
              </a:ext>
            </a:extLst>
          </p:cNvPr>
          <p:cNvSpPr txBox="1"/>
          <p:nvPr/>
        </p:nvSpPr>
        <p:spPr>
          <a:xfrm>
            <a:off x="9001384" y="3111138"/>
            <a:ext cx="1125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DIRB SCAN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932490-9877-633E-7588-4AA28930D349}"/>
              </a:ext>
            </a:extLst>
          </p:cNvPr>
          <p:cNvSpPr txBox="1"/>
          <p:nvPr/>
        </p:nvSpPr>
        <p:spPr>
          <a:xfrm>
            <a:off x="9001384" y="6074854"/>
            <a:ext cx="131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ADMIN LOGS</a:t>
            </a:r>
          </a:p>
        </p:txBody>
      </p:sp>
      <p:sp>
        <p:nvSpPr>
          <p:cNvPr id="17" name="Freccia a sinistra 16">
            <a:extLst>
              <a:ext uri="{FF2B5EF4-FFF2-40B4-BE49-F238E27FC236}">
                <a16:creationId xmlns:a16="http://schemas.microsoft.com/office/drawing/2014/main" id="{29774865-7C8F-DE10-1D40-8BB897DE07C1}"/>
              </a:ext>
            </a:extLst>
          </p:cNvPr>
          <p:cNvSpPr/>
          <p:nvPr/>
        </p:nvSpPr>
        <p:spPr>
          <a:xfrm rot="16200000">
            <a:off x="9330015" y="3446177"/>
            <a:ext cx="467791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sinistra 17">
            <a:extLst>
              <a:ext uri="{FF2B5EF4-FFF2-40B4-BE49-F238E27FC236}">
                <a16:creationId xmlns:a16="http://schemas.microsoft.com/office/drawing/2014/main" id="{786FB387-85E2-3889-E48B-89F86D0BD9A3}"/>
              </a:ext>
            </a:extLst>
          </p:cNvPr>
          <p:cNvSpPr/>
          <p:nvPr/>
        </p:nvSpPr>
        <p:spPr>
          <a:xfrm>
            <a:off x="5907372" y="524408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18512C2-4565-B566-EB53-B871ACFB3B8C}"/>
              </a:ext>
            </a:extLst>
          </p:cNvPr>
          <p:cNvSpPr txBox="1"/>
          <p:nvPr/>
        </p:nvSpPr>
        <p:spPr>
          <a:xfrm>
            <a:off x="1800553" y="6083938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CONTENUTO FILE DI LOG </a:t>
            </a:r>
          </a:p>
        </p:txBody>
      </p:sp>
    </p:spTree>
    <p:extLst>
      <p:ext uri="{BB962C8B-B14F-4D97-AF65-F5344CB8AC3E}">
        <p14:creationId xmlns:p14="http://schemas.microsoft.com/office/powerpoint/2010/main" val="66849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271215"/>
            <a:ext cx="4952237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295790" y="2827074"/>
            <a:ext cx="6655196" cy="126669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E’ stata sfruttata la vulnerabilità di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type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juggling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della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strcmp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in PHP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intercettando la richiesta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POST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e passando come password un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array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. Riusciamo quindi a loggarci come admin ed ad accedere ai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Logs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642254" y="2267420"/>
            <a:ext cx="6410299" cy="874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INTERCETTAZIONE RICHIESTE BURP SUITE (LOGIN)</a:t>
            </a:r>
          </a:p>
        </p:txBody>
      </p:sp>
      <p:pic>
        <p:nvPicPr>
          <p:cNvPr id="6" name="Immagine 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AD45D80-4316-EFB1-1652-DE1EBBF04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0" b="44650"/>
          <a:stretch/>
        </p:blipFill>
        <p:spPr>
          <a:xfrm>
            <a:off x="7593241" y="150596"/>
            <a:ext cx="4353862" cy="2527254"/>
          </a:xfrm>
          <a:prstGeom prst="rect">
            <a:avLst/>
          </a:prstGeom>
        </p:spPr>
      </p:pic>
      <p:pic>
        <p:nvPicPr>
          <p:cNvPr id="9" name="Immagine 8" descr="Immagine che contiene testo, software, Icona del computer, Software multimediale&#10;&#10;Descrizione generata automaticamente">
            <a:extLst>
              <a:ext uri="{FF2B5EF4-FFF2-40B4-BE49-F238E27FC236}">
                <a16:creationId xmlns:a16="http://schemas.microsoft.com/office/drawing/2014/main" id="{3F599BB4-E8D8-D743-DADE-571B3F0C6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8" r="68484" b="43578"/>
          <a:stretch/>
        </p:blipFill>
        <p:spPr>
          <a:xfrm>
            <a:off x="7593241" y="3767478"/>
            <a:ext cx="4353862" cy="2168831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3D4DE725-4030-38B6-0773-4A049DCD17C9}"/>
              </a:ext>
            </a:extLst>
          </p:cNvPr>
          <p:cNvSpPr/>
          <p:nvPr/>
        </p:nvSpPr>
        <p:spPr>
          <a:xfrm>
            <a:off x="9527856" y="3067049"/>
            <a:ext cx="484632" cy="5686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5A4A09-7898-CB93-93E2-36AA952FACBE}"/>
              </a:ext>
            </a:extLst>
          </p:cNvPr>
          <p:cNvSpPr txBox="1"/>
          <p:nvPr/>
        </p:nvSpPr>
        <p:spPr>
          <a:xfrm>
            <a:off x="8601070" y="6071207"/>
            <a:ext cx="264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ACCESSO ALLA ADMIN AREA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D16387-CB11-1801-79BB-63FE179901AB}"/>
              </a:ext>
            </a:extLst>
          </p:cNvPr>
          <p:cNvSpPr txBox="1"/>
          <p:nvPr/>
        </p:nvSpPr>
        <p:spPr>
          <a:xfrm>
            <a:off x="7929202" y="2677850"/>
            <a:ext cx="3620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PASSIAMO UN ARRAY COME PASSWORD</a:t>
            </a:r>
          </a:p>
        </p:txBody>
      </p:sp>
      <p:pic>
        <p:nvPicPr>
          <p:cNvPr id="16" name="Immagine 1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A449C04-CDF9-CCDD-B366-0104382E8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7" b="6357"/>
          <a:stretch/>
        </p:blipFill>
        <p:spPr>
          <a:xfrm>
            <a:off x="1762002" y="4417253"/>
            <a:ext cx="3756859" cy="1627165"/>
          </a:xfrm>
          <a:prstGeom prst="rect">
            <a:avLst/>
          </a:prstGeom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DA8D5A7-B810-7A49-1CC1-01292263B056}"/>
              </a:ext>
            </a:extLst>
          </p:cNvPr>
          <p:cNvSpPr/>
          <p:nvPr/>
        </p:nvSpPr>
        <p:spPr>
          <a:xfrm rot="9975006">
            <a:off x="6107092" y="4808182"/>
            <a:ext cx="754461" cy="477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1610825-EEC9-18B0-C071-04AB87698B01}"/>
              </a:ext>
            </a:extLst>
          </p:cNvPr>
          <p:cNvSpPr txBox="1"/>
          <p:nvPr/>
        </p:nvSpPr>
        <p:spPr>
          <a:xfrm>
            <a:off x="3006764" y="6082115"/>
            <a:ext cx="1168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AREA LOGS</a:t>
            </a:r>
          </a:p>
        </p:txBody>
      </p:sp>
    </p:spTree>
    <p:extLst>
      <p:ext uri="{BB962C8B-B14F-4D97-AF65-F5344CB8AC3E}">
        <p14:creationId xmlns:p14="http://schemas.microsoft.com/office/powerpoint/2010/main" val="360627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96FEF6B6-A729-19F5-C866-218D2D12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82" y="992223"/>
            <a:ext cx="5601694" cy="739642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Scopo del Progetto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9650EF5-4FF4-9F3E-2870-03A408F52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44" y="2242059"/>
            <a:ext cx="5070056" cy="3613991"/>
          </a:xfrm>
        </p:spPr>
        <p:txBody>
          <a:bodyPr/>
          <a:lstStyle/>
          <a:p>
            <a:pPr marL="201168" lvl="1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Gli obiettivi del progetto sono stati i seguenti:</a:t>
            </a:r>
          </a:p>
          <a:p>
            <a:pPr marL="201168" lvl="1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Effettuare il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penetration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testing su una macchina target vulnerabile by design,  chiamata &lt;&lt;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potato:1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&gt;&gt;, reperita su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Vulnhub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Produrre la documentazione necessaria, che comprende narrative e report sulle vulnerabilità trovate.</a:t>
            </a:r>
          </a:p>
          <a:p>
            <a:endParaRPr lang="it-IT" dirty="0"/>
          </a:p>
        </p:txBody>
      </p:sp>
      <p:pic>
        <p:nvPicPr>
          <p:cNvPr id="17" name="Immagine 16" descr="Immagine che contiene schermata, cartone animato, arte&#10;&#10;Descrizione generata automaticamente">
            <a:extLst>
              <a:ext uri="{FF2B5EF4-FFF2-40B4-BE49-F238E27FC236}">
                <a16:creationId xmlns:a16="http://schemas.microsoft.com/office/drawing/2014/main" id="{0671276E-680E-ABFB-0E53-172A4DA5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92" y="1816559"/>
            <a:ext cx="4032364" cy="36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5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219011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459993" y="3159043"/>
            <a:ext cx="4773488" cy="15379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Intercettando la richiesta POST sul bottone «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Get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the log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», possiamo inserire il percorso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/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etc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/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passwd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che non dovrebbe essere raggiungibile, ottenendone il contenuto.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661256" y="2278026"/>
            <a:ext cx="4773488" cy="7016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INTERCETTAZIONE RICHIESTE BURP SUITE (LOCAL FILE INCLUSION)</a:t>
            </a:r>
          </a:p>
        </p:txBody>
      </p:sp>
      <p:pic>
        <p:nvPicPr>
          <p:cNvPr id="8" name="Immagine 7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7B0D5E23-02CE-F78D-C2D4-6E1FF6C2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1636"/>
            <a:ext cx="5870562" cy="2429791"/>
          </a:xfrm>
          <a:prstGeom prst="rect">
            <a:avLst/>
          </a:prstGeom>
        </p:spPr>
      </p:pic>
      <p:pic>
        <p:nvPicPr>
          <p:cNvPr id="17" name="Immagine 16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DEF6A389-1F95-7BF4-C50C-A71E8A31FE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 b="2191"/>
          <a:stretch/>
        </p:blipFill>
        <p:spPr>
          <a:xfrm>
            <a:off x="6096000" y="131597"/>
            <a:ext cx="5917448" cy="34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6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219011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338396" y="3032726"/>
            <a:ext cx="5050729" cy="326873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Passiamo la lista ottenuta al tool «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John the ripper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» e la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wordlist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«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rockyou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» per un attacco a dizionario.</a:t>
            </a:r>
          </a:p>
          <a:p>
            <a:pPr marL="201168" lvl="1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Ogni password verrà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hashata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in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md5 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message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-digest) e confrontata con quelle presenti nella lista.</a:t>
            </a:r>
          </a:p>
          <a:p>
            <a:pPr lvl="1" algn="just"/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Otteniamo la password dell’utente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webadmin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ovvero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dragon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661255" y="2278026"/>
            <a:ext cx="4348489" cy="7016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DECIFRATURA DELLA PASSWORD</a:t>
            </a:r>
          </a:p>
        </p:txBody>
      </p:sp>
      <p:pic>
        <p:nvPicPr>
          <p:cNvPr id="13" name="Immagine 1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CE39A259-20D6-0144-84FC-08D2CA07F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00" y="1291828"/>
            <a:ext cx="6126080" cy="1505160"/>
          </a:xfrm>
          <a:prstGeom prst="rect">
            <a:avLst/>
          </a:prstGeom>
        </p:spPr>
      </p:pic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87B3554-D990-815B-9C05-77D8A0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523" y="3695245"/>
            <a:ext cx="6126080" cy="1954252"/>
          </a:xfrm>
          <a:prstGeom prst="rect">
            <a:avLst/>
          </a:prstGeom>
        </p:spPr>
      </p:pic>
      <p:sp>
        <p:nvSpPr>
          <p:cNvPr id="3" name="Freccia bidirezionale verticale 2">
            <a:extLst>
              <a:ext uri="{FF2B5EF4-FFF2-40B4-BE49-F238E27FC236}">
                <a16:creationId xmlns:a16="http://schemas.microsoft.com/office/drawing/2014/main" id="{A883323F-ED16-E6DF-6EE3-B8B07F98A9A6}"/>
              </a:ext>
            </a:extLst>
          </p:cNvPr>
          <p:cNvSpPr/>
          <p:nvPr/>
        </p:nvSpPr>
        <p:spPr>
          <a:xfrm>
            <a:off x="8604116" y="2888329"/>
            <a:ext cx="372894" cy="71557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16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219011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5. Target 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338397" y="3032726"/>
            <a:ext cx="5002088" cy="19542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Concludiamo la fase di target exploitation, accedendo alla macchina target tramite servizio SSH come 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  <a:hlinkClick r:id="rId3"/>
              </a:rPr>
              <a:t>webadmin@10.0.2.11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con password «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dragon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», ottenendo con successo l’obiettivo.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9CFBBA-F6EE-65FE-CAB7-B9F979B4EF9A}"/>
              </a:ext>
            </a:extLst>
          </p:cNvPr>
          <p:cNvSpPr txBox="1"/>
          <p:nvPr/>
        </p:nvSpPr>
        <p:spPr>
          <a:xfrm>
            <a:off x="661255" y="2278026"/>
            <a:ext cx="4348489" cy="7016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ACCESSO ALLA MACCHINA</a:t>
            </a:r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AAD0F3E1-24F8-AC30-1C2D-AECAF563F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1"/>
          <a:stretch/>
        </p:blipFill>
        <p:spPr>
          <a:xfrm>
            <a:off x="5892664" y="973764"/>
            <a:ext cx="5974544" cy="491047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76FFE2-89CE-6195-6B58-7C3158E58E7F}"/>
              </a:ext>
            </a:extLst>
          </p:cNvPr>
          <p:cNvSpPr txBox="1"/>
          <p:nvPr/>
        </p:nvSpPr>
        <p:spPr>
          <a:xfrm>
            <a:off x="7202906" y="5884235"/>
            <a:ext cx="3354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ACCESSO ALLA HOME DI WEBADMIN</a:t>
            </a:r>
          </a:p>
        </p:txBody>
      </p:sp>
    </p:spTree>
    <p:extLst>
      <p:ext uri="{BB962C8B-B14F-4D97-AF65-F5344CB8AC3E}">
        <p14:creationId xmlns:p14="http://schemas.microsoft.com/office/powerpoint/2010/main" val="199413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656755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6. Post-Exploitation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557267" y="2509736"/>
            <a:ext cx="10037845" cy="35730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Dopo aver ottenuto l’accesso alla macchina target nella fase di target exploitation, abbiamo 2 obiettivi principali da raggiungere:</a:t>
            </a:r>
          </a:p>
          <a:p>
            <a:pPr marL="635508" lvl="1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Privilege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Escalation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: Ottenere i privilegi di root per avere il controllo completo del sistema.</a:t>
            </a:r>
          </a:p>
          <a:p>
            <a:pPr marL="635508" lvl="1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Maintaining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Access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: Stabilire una backdoor per mantenere un accesso costante alla macchina.</a:t>
            </a:r>
          </a:p>
        </p:txBody>
      </p:sp>
    </p:spTree>
    <p:extLst>
      <p:ext uri="{BB962C8B-B14F-4D97-AF65-F5344CB8AC3E}">
        <p14:creationId xmlns:p14="http://schemas.microsoft.com/office/powerpoint/2010/main" val="307033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656755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6. Post-Exploitation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615635" y="2827384"/>
            <a:ext cx="6517101" cy="1861494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Tramite l’utente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webadmin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, proveremo a sfruttare possibili file o directory con:</a:t>
            </a:r>
          </a:p>
          <a:p>
            <a:pPr lvl="1" algn="just">
              <a:lnSpc>
                <a:spcPct val="200000"/>
              </a:lnSpc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con bit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SUID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(Set user ID) attivo </a:t>
            </a:r>
          </a:p>
          <a:p>
            <a:pPr lvl="1" algn="just">
              <a:lnSpc>
                <a:spcPct val="200000"/>
              </a:lnSpc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permessi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ingiustamente elevati.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  <a:p>
            <a:pPr marL="0" algn="just">
              <a:lnSpc>
                <a:spcPct val="200000"/>
              </a:lnSpc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 Per elevare i nostri permessi a quelli di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root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B3DC5F-3178-5B3F-73B0-5DB90AD1FB1F}"/>
              </a:ext>
            </a:extLst>
          </p:cNvPr>
          <p:cNvSpPr txBox="1"/>
          <p:nvPr/>
        </p:nvSpPr>
        <p:spPr>
          <a:xfrm>
            <a:off x="721553" y="2316261"/>
            <a:ext cx="4183119" cy="7016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it-IT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PRIVILEGE ESCALATION</a:t>
            </a:r>
            <a:endParaRPr lang="en-US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4A1D2642-3D2E-DAB6-9927-5253006A5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2"/>
          <a:stretch/>
        </p:blipFill>
        <p:spPr>
          <a:xfrm>
            <a:off x="7472608" y="112381"/>
            <a:ext cx="4345020" cy="1225203"/>
          </a:xfrm>
          <a:prstGeom prst="rect">
            <a:avLst/>
          </a:prstGeom>
        </p:spPr>
      </p:pic>
      <p:pic>
        <p:nvPicPr>
          <p:cNvPr id="10" name="Immagine 9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D54C7164-B2B4-29EB-59BF-806897CBB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0" b="14212"/>
          <a:stretch/>
        </p:blipFill>
        <p:spPr>
          <a:xfrm>
            <a:off x="7469121" y="1956234"/>
            <a:ext cx="4345020" cy="745717"/>
          </a:xfrm>
          <a:prstGeom prst="rect">
            <a:avLst/>
          </a:prstGeom>
        </p:spPr>
      </p:pic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C084C109-BDD2-28AD-832A-6DD8ED435F19}"/>
              </a:ext>
            </a:extLst>
          </p:cNvPr>
          <p:cNvSpPr/>
          <p:nvPr/>
        </p:nvSpPr>
        <p:spPr>
          <a:xfrm>
            <a:off x="9508674" y="1639687"/>
            <a:ext cx="341382" cy="247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01B41795-7E2A-AB25-7592-D46A11A935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7" b="45371"/>
          <a:stretch/>
        </p:blipFill>
        <p:spPr>
          <a:xfrm>
            <a:off x="7506857" y="3264893"/>
            <a:ext cx="4345018" cy="1458582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7279DB79-E2DF-8DA2-C464-DE82085A9CC5}"/>
              </a:ext>
            </a:extLst>
          </p:cNvPr>
          <p:cNvSpPr/>
          <p:nvPr/>
        </p:nvSpPr>
        <p:spPr>
          <a:xfrm>
            <a:off x="9500348" y="2976706"/>
            <a:ext cx="324041" cy="2768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E29C754C-DA71-4BC9-C32E-402ABDA8FE40}"/>
              </a:ext>
            </a:extLst>
          </p:cNvPr>
          <p:cNvSpPr/>
          <p:nvPr/>
        </p:nvSpPr>
        <p:spPr>
          <a:xfrm>
            <a:off x="9500348" y="5011861"/>
            <a:ext cx="324041" cy="2686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E652F264-04E9-2261-5996-750CD50F1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7" y="5306003"/>
            <a:ext cx="4345018" cy="806411"/>
          </a:xfrm>
          <a:prstGeom prst="rect">
            <a:avLst/>
          </a:prstGeom>
        </p:spPr>
      </p:pic>
      <p:pic>
        <p:nvPicPr>
          <p:cNvPr id="42" name="Immagine 41" descr="Immagine che contiene testo, schermata, Software multimediale&#10;&#10;Descrizione generata automaticamente">
            <a:extLst>
              <a:ext uri="{FF2B5EF4-FFF2-40B4-BE49-F238E27FC236}">
                <a16:creationId xmlns:a16="http://schemas.microsoft.com/office/drawing/2014/main" id="{FDBB4128-EDF8-9571-3624-CF3625216F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56"/>
          <a:stretch/>
        </p:blipFill>
        <p:spPr>
          <a:xfrm>
            <a:off x="221171" y="4963651"/>
            <a:ext cx="3618430" cy="1162376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9856EA8-4477-E317-35E6-3A009E8D6A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4"/>
          <a:stretch/>
        </p:blipFill>
        <p:spPr>
          <a:xfrm>
            <a:off x="4269976" y="5199321"/>
            <a:ext cx="2552864" cy="889158"/>
          </a:xfrm>
          <a:prstGeom prst="rect">
            <a:avLst/>
          </a:prstGeom>
        </p:spPr>
      </p:pic>
      <p:sp>
        <p:nvSpPr>
          <p:cNvPr id="45" name="Freccia a sinistra 44">
            <a:extLst>
              <a:ext uri="{FF2B5EF4-FFF2-40B4-BE49-F238E27FC236}">
                <a16:creationId xmlns:a16="http://schemas.microsoft.com/office/drawing/2014/main" id="{8580A2B4-5207-5020-A005-A8D9949C08AC}"/>
              </a:ext>
            </a:extLst>
          </p:cNvPr>
          <p:cNvSpPr/>
          <p:nvPr/>
        </p:nvSpPr>
        <p:spPr>
          <a:xfrm>
            <a:off x="6982933" y="5514680"/>
            <a:ext cx="335823" cy="33852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892ECAB6-3CCD-58AF-9A9C-170876E979FD}"/>
              </a:ext>
            </a:extLst>
          </p:cNvPr>
          <p:cNvSpPr/>
          <p:nvPr/>
        </p:nvSpPr>
        <p:spPr>
          <a:xfrm rot="5400000">
            <a:off x="3886509" y="5507436"/>
            <a:ext cx="324041" cy="3385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CE0D57-C1B5-7259-E056-953E4CCFAEF5}"/>
              </a:ext>
            </a:extLst>
          </p:cNvPr>
          <p:cNvSpPr txBox="1"/>
          <p:nvPr/>
        </p:nvSpPr>
        <p:spPr>
          <a:xfrm>
            <a:off x="8793835" y="1365331"/>
            <a:ext cx="177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HOME WEBADMIN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CF828C-DF07-CADF-C6B9-75C9940AE0F9}"/>
              </a:ext>
            </a:extLst>
          </p:cNvPr>
          <p:cNvSpPr txBox="1"/>
          <p:nvPr/>
        </p:nvSpPr>
        <p:spPr>
          <a:xfrm>
            <a:off x="8842791" y="2683282"/>
            <a:ext cx="1673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USER.TXT BASE64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EAAC53-D737-383C-DEBD-85B6C9025AB0}"/>
              </a:ext>
            </a:extLst>
          </p:cNvPr>
          <p:cNvSpPr txBox="1"/>
          <p:nvPr/>
        </p:nvSpPr>
        <p:spPr>
          <a:xfrm>
            <a:off x="8752926" y="4728735"/>
            <a:ext cx="177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RICERCA FILE SUID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69EFF3-B7D0-1B41-1A1C-2DD796DB5E09}"/>
              </a:ext>
            </a:extLst>
          </p:cNvPr>
          <p:cNvSpPr txBox="1"/>
          <p:nvPr/>
        </p:nvSpPr>
        <p:spPr>
          <a:xfrm>
            <a:off x="8863565" y="6137940"/>
            <a:ext cx="1631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COMANDI SUDO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836FB6-6E2B-2478-AAFD-8FA943F6DB1A}"/>
              </a:ext>
            </a:extLst>
          </p:cNvPr>
          <p:cNvSpPr txBox="1"/>
          <p:nvPr/>
        </p:nvSpPr>
        <p:spPr>
          <a:xfrm>
            <a:off x="4479179" y="6112414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PERMESSI /BIN/NICE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773DDC-52F9-8D03-7668-57C64F4AB5B5}"/>
              </a:ext>
            </a:extLst>
          </p:cNvPr>
          <p:cNvSpPr txBox="1"/>
          <p:nvPr/>
        </p:nvSpPr>
        <p:spPr>
          <a:xfrm>
            <a:off x="420204" y="6112413"/>
            <a:ext cx="2908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OTTENIMENTO PERMESSI ROOT</a:t>
            </a:r>
          </a:p>
        </p:txBody>
      </p:sp>
      <p:pic>
        <p:nvPicPr>
          <p:cNvPr id="16" name="Immagine 15" descr="Immagine che contiene schermata, cartone animato, Viso umano, illustrazione&#10;&#10;Descrizione generata automaticamente">
            <a:extLst>
              <a:ext uri="{FF2B5EF4-FFF2-40B4-BE49-F238E27FC236}">
                <a16:creationId xmlns:a16="http://schemas.microsoft.com/office/drawing/2014/main" id="{F42600A0-59DC-404F-9F14-BC4066E51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380"/>
            <a:ext cx="2181880" cy="14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7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656755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6. Post-Exploitation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615636" y="2826259"/>
            <a:ext cx="5931079" cy="8002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La backdoor viene trasferita alla macchina target tramite </a:t>
            </a:r>
            <a:r>
              <a:rPr lang="it-IT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server apache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B3DC5F-3178-5B3F-73B0-5DB90AD1FB1F}"/>
              </a:ext>
            </a:extLst>
          </p:cNvPr>
          <p:cNvSpPr txBox="1"/>
          <p:nvPr/>
        </p:nvSpPr>
        <p:spPr>
          <a:xfrm>
            <a:off x="721553" y="2318995"/>
            <a:ext cx="5931079" cy="3881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it-IT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MAINTAINING ACCESS (TRASFERIMENTO FILE)</a:t>
            </a:r>
            <a:endParaRPr lang="en-US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1" name="Immagine 10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60A917F-92AF-16A2-F13F-60AB66978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17"/>
          <a:stretch/>
        </p:blipFill>
        <p:spPr>
          <a:xfrm>
            <a:off x="7694580" y="1966870"/>
            <a:ext cx="4361125" cy="1715816"/>
          </a:xfrm>
          <a:prstGeom prst="rect">
            <a:avLst/>
          </a:prstGeom>
        </p:spPr>
      </p:pic>
      <p:pic>
        <p:nvPicPr>
          <p:cNvPr id="14" name="Immagine 13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9057CE98-44D7-8AA8-3FB3-E34B3B143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80" y="23881"/>
            <a:ext cx="4361125" cy="1380303"/>
          </a:xfrm>
          <a:prstGeom prst="rect">
            <a:avLst/>
          </a:prstGeom>
        </p:spPr>
      </p:pic>
      <p:pic>
        <p:nvPicPr>
          <p:cNvPr id="18" name="Immagine 1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448D37C-E850-A6DC-9DAA-E9E77DB9E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70" y="3682769"/>
            <a:ext cx="4361126" cy="2304383"/>
          </a:xfrm>
          <a:prstGeom prst="rect">
            <a:avLst/>
          </a:prstGeom>
        </p:spPr>
      </p:pic>
      <p:pic>
        <p:nvPicPr>
          <p:cNvPr id="24" name="Immagine 2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226890F-C1BD-E6D8-7BA1-6386138F8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41" y="3816035"/>
            <a:ext cx="4361126" cy="2294877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03A4809-AEBE-A141-B26C-DAC27692620F}"/>
              </a:ext>
            </a:extLst>
          </p:cNvPr>
          <p:cNvSpPr txBox="1"/>
          <p:nvPr/>
        </p:nvSpPr>
        <p:spPr>
          <a:xfrm>
            <a:off x="8944463" y="1422461"/>
            <a:ext cx="1861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SCRIPT CYMOTHOA</a:t>
            </a:r>
          </a:p>
        </p:txBody>
      </p:sp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2F19A7AC-9976-FD46-ECB0-E2D79F616E9C}"/>
              </a:ext>
            </a:extLst>
          </p:cNvPr>
          <p:cNvSpPr/>
          <p:nvPr/>
        </p:nvSpPr>
        <p:spPr>
          <a:xfrm>
            <a:off x="9719493" y="1670827"/>
            <a:ext cx="311285" cy="307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168B2D8-83A2-903D-46B3-5B7AFA6B69AA}"/>
              </a:ext>
            </a:extLst>
          </p:cNvPr>
          <p:cNvSpPr txBox="1"/>
          <p:nvPr/>
        </p:nvSpPr>
        <p:spPr>
          <a:xfrm>
            <a:off x="7755301" y="6038333"/>
            <a:ext cx="3928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CARICAMENTO SU SERVER APACHE + WGET</a:t>
            </a:r>
          </a:p>
        </p:txBody>
      </p:sp>
      <p:sp>
        <p:nvSpPr>
          <p:cNvPr id="29" name="Freccia a sinistra 28">
            <a:extLst>
              <a:ext uri="{FF2B5EF4-FFF2-40B4-BE49-F238E27FC236}">
                <a16:creationId xmlns:a16="http://schemas.microsoft.com/office/drawing/2014/main" id="{F8B19D85-00C7-7896-C22B-5E616CFF9495}"/>
              </a:ext>
            </a:extLst>
          </p:cNvPr>
          <p:cNvSpPr/>
          <p:nvPr/>
        </p:nvSpPr>
        <p:spPr>
          <a:xfrm rot="20574075">
            <a:off x="6349186" y="4491701"/>
            <a:ext cx="700270" cy="457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691054-E314-5BC9-492E-6027C82BE20D}"/>
              </a:ext>
            </a:extLst>
          </p:cNvPr>
          <p:cNvSpPr txBox="1"/>
          <p:nvPr/>
        </p:nvSpPr>
        <p:spPr>
          <a:xfrm>
            <a:off x="2331602" y="6093023"/>
            <a:ext cx="2499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MAKE INSTALL CYMOTHOA</a:t>
            </a:r>
          </a:p>
        </p:txBody>
      </p:sp>
    </p:spTree>
    <p:extLst>
      <p:ext uri="{BB962C8B-B14F-4D97-AF65-F5344CB8AC3E}">
        <p14:creationId xmlns:p14="http://schemas.microsoft.com/office/powerpoint/2010/main" val="258550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1093485"/>
            <a:ext cx="4656755" cy="1074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6. Post-Exploitation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615636" y="2885437"/>
            <a:ext cx="5931079" cy="87062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In questa ultima fase del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penetration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test, creiamo gli script di avvio automatico e persistenza della backdoor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B3DC5F-3178-5B3F-73B0-5DB90AD1FB1F}"/>
              </a:ext>
            </a:extLst>
          </p:cNvPr>
          <p:cNvSpPr txBox="1"/>
          <p:nvPr/>
        </p:nvSpPr>
        <p:spPr>
          <a:xfrm>
            <a:off x="721553" y="2318995"/>
            <a:ext cx="5931079" cy="3881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it-IT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MAINTAINING ACCESS (BACKDOOR)</a:t>
            </a:r>
            <a:endParaRPr lang="en-US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03A4809-AEBE-A141-B26C-DAC27692620F}"/>
              </a:ext>
            </a:extLst>
          </p:cNvPr>
          <p:cNvSpPr txBox="1"/>
          <p:nvPr/>
        </p:nvSpPr>
        <p:spPr>
          <a:xfrm>
            <a:off x="2325875" y="6103218"/>
            <a:ext cx="231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PERSISTENZA AL RIAVVIO</a:t>
            </a:r>
          </a:p>
        </p:txBody>
      </p:sp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2F19A7AC-9976-FD46-ECB0-E2D79F616E9C}"/>
              </a:ext>
            </a:extLst>
          </p:cNvPr>
          <p:cNvSpPr/>
          <p:nvPr/>
        </p:nvSpPr>
        <p:spPr>
          <a:xfrm>
            <a:off x="9730557" y="2075884"/>
            <a:ext cx="311285" cy="307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168B2D8-83A2-903D-46B3-5B7AFA6B69AA}"/>
              </a:ext>
            </a:extLst>
          </p:cNvPr>
          <p:cNvSpPr txBox="1"/>
          <p:nvPr/>
        </p:nvSpPr>
        <p:spPr>
          <a:xfrm>
            <a:off x="8953156" y="1791330"/>
            <a:ext cx="186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RC-LOCAL.SERVICE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691054-E314-5BC9-492E-6027C82BE20D}"/>
              </a:ext>
            </a:extLst>
          </p:cNvPr>
          <p:cNvSpPr txBox="1"/>
          <p:nvPr/>
        </p:nvSpPr>
        <p:spPr>
          <a:xfrm>
            <a:off x="8635178" y="3756062"/>
            <a:ext cx="2502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CREO RC.LOCAL + CHMOD</a:t>
            </a:r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4D1CD19-DF7F-4B46-C5FE-EB63B41A2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73" b="14135"/>
          <a:stretch/>
        </p:blipFill>
        <p:spPr>
          <a:xfrm>
            <a:off x="7740905" y="2399155"/>
            <a:ext cx="4261801" cy="1367474"/>
          </a:xfrm>
          <a:prstGeom prst="rect">
            <a:avLst/>
          </a:prstGeom>
        </p:spPr>
      </p:pic>
      <p:pic>
        <p:nvPicPr>
          <p:cNvPr id="9" name="Immagine 8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184F425E-BAAF-B6E5-0604-6EC358821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07"/>
          <a:stretch/>
        </p:blipFill>
        <p:spPr>
          <a:xfrm>
            <a:off x="7755301" y="74773"/>
            <a:ext cx="4261798" cy="1709033"/>
          </a:xfrm>
          <a:prstGeom prst="rect">
            <a:avLst/>
          </a:prstGeom>
        </p:spPr>
      </p:pic>
      <p:pic>
        <p:nvPicPr>
          <p:cNvPr id="16" name="Immagine 1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ED79CBB-49E5-54B1-AAA0-1600D35330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46"/>
          <a:stretch/>
        </p:blipFill>
        <p:spPr>
          <a:xfrm>
            <a:off x="7755293" y="4281293"/>
            <a:ext cx="4261801" cy="1832119"/>
          </a:xfrm>
          <a:prstGeom prst="rect">
            <a:avLst/>
          </a:prstGeom>
        </p:spPr>
      </p:pic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6D009506-05EA-7B39-EB2F-354B76C8DDF5}"/>
              </a:ext>
            </a:extLst>
          </p:cNvPr>
          <p:cNvSpPr/>
          <p:nvPr/>
        </p:nvSpPr>
        <p:spPr>
          <a:xfrm>
            <a:off x="9730557" y="4020700"/>
            <a:ext cx="311285" cy="2605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A26A38-75E9-D386-C937-CAFA80E1A7B7}"/>
              </a:ext>
            </a:extLst>
          </p:cNvPr>
          <p:cNvSpPr txBox="1"/>
          <p:nvPr/>
        </p:nvSpPr>
        <p:spPr>
          <a:xfrm>
            <a:off x="8811347" y="6103218"/>
            <a:ext cx="214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MODIFICA A RC.LOCAL</a:t>
            </a:r>
          </a:p>
        </p:txBody>
      </p:sp>
      <p:pic>
        <p:nvPicPr>
          <p:cNvPr id="22" name="Immagine 2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F5C7E35-6688-3646-DBE7-9B933F0E95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71"/>
          <a:stretch/>
        </p:blipFill>
        <p:spPr>
          <a:xfrm>
            <a:off x="721553" y="4725127"/>
            <a:ext cx="6074741" cy="1371791"/>
          </a:xfrm>
          <a:prstGeom prst="rect">
            <a:avLst/>
          </a:prstGeom>
        </p:spPr>
      </p:pic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5C170250-DF1F-094F-C32B-120CD2380060}"/>
              </a:ext>
            </a:extLst>
          </p:cNvPr>
          <p:cNvSpPr/>
          <p:nvPr/>
        </p:nvSpPr>
        <p:spPr>
          <a:xfrm rot="5128499">
            <a:off x="7085082" y="5154625"/>
            <a:ext cx="317765" cy="5243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computer, computer, cartone animato, schermata&#10;&#10;Descrizione generata automaticamente">
            <a:extLst>
              <a:ext uri="{FF2B5EF4-FFF2-40B4-BE49-F238E27FC236}">
                <a16:creationId xmlns:a16="http://schemas.microsoft.com/office/drawing/2014/main" id="{8DAB666F-68B7-F22F-4A78-5E27E142EC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56"/>
            <a:ext cx="2479482" cy="139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054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92A7775-09EB-1FEB-8250-0066F3AB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dirty="0">
                <a:solidFill>
                  <a:srgbClr val="FFFFFF"/>
                </a:solidFill>
              </a:rPr>
              <a:t>GRAZIE PER L’ATTENZIONE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persona, Viso umano, vestiti, uomo&#10;&#10;Descrizione generata automaticamente">
            <a:extLst>
              <a:ext uri="{FF2B5EF4-FFF2-40B4-BE49-F238E27FC236}">
                <a16:creationId xmlns:a16="http://schemas.microsoft.com/office/drawing/2014/main" id="{4B7199CD-5413-6F08-B53B-27134D419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9247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812" y="999123"/>
            <a:ext cx="6838376" cy="739642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Macchine e strumenti utilizzati</a:t>
            </a:r>
          </a:p>
        </p:txBody>
      </p:sp>
      <p:pic>
        <p:nvPicPr>
          <p:cNvPr id="16" name="Immagine 15" descr="Immagine che contiene cerchio, logo, Elementi grafici, Carattere&#10;&#10;Descrizione generata automaticamente">
            <a:extLst>
              <a:ext uri="{FF2B5EF4-FFF2-40B4-BE49-F238E27FC236}">
                <a16:creationId xmlns:a16="http://schemas.microsoft.com/office/drawing/2014/main" id="{BC87E303-CB6C-E7FB-15CD-B114080F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1" y="5208179"/>
            <a:ext cx="1175784" cy="1175784"/>
          </a:xfrm>
          <a:prstGeom prst="rect">
            <a:avLst/>
          </a:prstGeom>
        </p:spPr>
      </p:pic>
      <p:pic>
        <p:nvPicPr>
          <p:cNvPr id="24" name="Immagine 23" descr="2024.2">
            <a:extLst>
              <a:ext uri="{FF2B5EF4-FFF2-40B4-BE49-F238E27FC236}">
                <a16:creationId xmlns:a16="http://schemas.microsoft.com/office/drawing/2014/main" id="{C37F5201-13BF-ABDF-3128-589B1F38F3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82" y="3242550"/>
            <a:ext cx="1189566" cy="87917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CF8DE94-B53C-1F4F-F78A-C68474658479}"/>
              </a:ext>
            </a:extLst>
          </p:cNvPr>
          <p:cNvSpPr txBox="1"/>
          <p:nvPr/>
        </p:nvSpPr>
        <p:spPr>
          <a:xfrm>
            <a:off x="4893352" y="3086637"/>
            <a:ext cx="2325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VIRTUALIZZATORE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RETE CORSO: 10.0.2.0/24</a:t>
            </a:r>
          </a:p>
        </p:txBody>
      </p:sp>
      <p:pic>
        <p:nvPicPr>
          <p:cNvPr id="33" name="Immagine 32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DAEFD870-9C01-E563-11A5-466564AFF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83" y="3245156"/>
            <a:ext cx="1682360" cy="879178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958F762-8633-BD07-79F5-191078848B8F}"/>
              </a:ext>
            </a:extLst>
          </p:cNvPr>
          <p:cNvSpPr txBox="1"/>
          <p:nvPr/>
        </p:nvSpPr>
        <p:spPr>
          <a:xfrm>
            <a:off x="9264477" y="4203795"/>
            <a:ext cx="1922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ASSET VULNERABILE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(</a:t>
            </a:r>
            <a:r>
              <a:rPr lang="it-IT" sz="14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Potato</a:t>
            </a:r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)</a:t>
            </a:r>
          </a:p>
        </p:txBody>
      </p:sp>
      <p:pic>
        <p:nvPicPr>
          <p:cNvPr id="36" name="Immagine 35" descr="Immagine che contiene testo, scatola, logo, Marchio&#10;&#10;Descrizione generata automaticamente">
            <a:extLst>
              <a:ext uri="{FF2B5EF4-FFF2-40B4-BE49-F238E27FC236}">
                <a16:creationId xmlns:a16="http://schemas.microsoft.com/office/drawing/2014/main" id="{56041259-C99B-D5CF-5A05-51E299D57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43" y="2071342"/>
            <a:ext cx="1017320" cy="1017320"/>
          </a:xfrm>
          <a:prstGeom prst="rect">
            <a:avLst/>
          </a:prstGeom>
        </p:spPr>
      </p:pic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995A5EF9-E5B9-143A-E26C-20144379F179}"/>
              </a:ext>
            </a:extLst>
          </p:cNvPr>
          <p:cNvCxnSpPr>
            <a:cxnSpLocks/>
            <a:stCxn id="36" idx="3"/>
            <a:endCxn id="33" idx="0"/>
          </p:cNvCxnSpPr>
          <p:nvPr/>
        </p:nvCxnSpPr>
        <p:spPr>
          <a:xfrm>
            <a:off x="6564863" y="2580002"/>
            <a:ext cx="3661000" cy="665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a gomito 41">
            <a:extLst>
              <a:ext uri="{FF2B5EF4-FFF2-40B4-BE49-F238E27FC236}">
                <a16:creationId xmlns:a16="http://schemas.microsoft.com/office/drawing/2014/main" id="{5DDB95CC-77E6-D813-6725-B455D7A1C143}"/>
              </a:ext>
            </a:extLst>
          </p:cNvPr>
          <p:cNvCxnSpPr>
            <a:cxnSpLocks/>
            <a:stCxn id="36" idx="1"/>
            <a:endCxn id="24" idx="0"/>
          </p:cNvCxnSpPr>
          <p:nvPr/>
        </p:nvCxnSpPr>
        <p:spPr>
          <a:xfrm rot="10800000" flipV="1">
            <a:off x="1830365" y="2580002"/>
            <a:ext cx="3717178" cy="6625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a gomito 45">
            <a:extLst>
              <a:ext uri="{FF2B5EF4-FFF2-40B4-BE49-F238E27FC236}">
                <a16:creationId xmlns:a16="http://schemas.microsoft.com/office/drawing/2014/main" id="{07740787-2DB3-6541-3122-ECCFC96A6D46}"/>
              </a:ext>
            </a:extLst>
          </p:cNvPr>
          <p:cNvCxnSpPr>
            <a:cxnSpLocks/>
          </p:cNvCxnSpPr>
          <p:nvPr/>
        </p:nvCxnSpPr>
        <p:spPr>
          <a:xfrm flipV="1">
            <a:off x="2603629" y="4014477"/>
            <a:ext cx="6602572" cy="113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36114693-B438-CF74-B35A-9210DF557A81}"/>
              </a:ext>
            </a:extLst>
          </p:cNvPr>
          <p:cNvSpPr txBox="1"/>
          <p:nvPr/>
        </p:nvSpPr>
        <p:spPr>
          <a:xfrm>
            <a:off x="761783" y="4192001"/>
            <a:ext cx="23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MACCHINA ATTACCANTE</a:t>
            </a:r>
          </a:p>
        </p:txBody>
      </p: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C8F6CFE9-318E-0743-3A35-F79B81BE65A1}"/>
              </a:ext>
            </a:extLst>
          </p:cNvPr>
          <p:cNvCxnSpPr>
            <a:cxnSpLocks/>
          </p:cNvCxnSpPr>
          <p:nvPr/>
        </p:nvCxnSpPr>
        <p:spPr>
          <a:xfrm>
            <a:off x="0" y="502782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magine 9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47AF7964-1229-6A15-B86D-D17CB3DFA25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36" y="5409138"/>
            <a:ext cx="2275306" cy="6158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" name="Immagine 101" descr="Immagine che contiene Elementi grafici, schermata, cerchio, grafica&#10;&#10;Descrizione generata automaticamente">
            <a:extLst>
              <a:ext uri="{FF2B5EF4-FFF2-40B4-BE49-F238E27FC236}">
                <a16:creationId xmlns:a16="http://schemas.microsoft.com/office/drawing/2014/main" id="{6DC96D7A-D3AE-2271-F208-D20C19DE2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10" y="5332715"/>
            <a:ext cx="2076615" cy="768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0" name="Immagine 109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C68BB283-6222-8337-DBC0-4BC0122CF4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083" y="5042720"/>
            <a:ext cx="2570785" cy="1348730"/>
          </a:xfrm>
          <a:prstGeom prst="rect">
            <a:avLst/>
          </a:prstGeom>
        </p:spPr>
      </p:pic>
      <p:pic>
        <p:nvPicPr>
          <p:cNvPr id="112" name="Immagine 111" descr="Immagine che contiene testo, Carattere, schermata, grafica&#10;&#10;Descrizione generata automaticamente">
            <a:extLst>
              <a:ext uri="{FF2B5EF4-FFF2-40B4-BE49-F238E27FC236}">
                <a16:creationId xmlns:a16="http://schemas.microsoft.com/office/drawing/2014/main" id="{785A052C-AEB3-3F14-4091-4572ABC3166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68"/>
          <a:stretch/>
        </p:blipFill>
        <p:spPr>
          <a:xfrm>
            <a:off x="8890734" y="5162242"/>
            <a:ext cx="3069259" cy="11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9650EF5-4FF4-9F3E-2870-03A408F52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913" y="2049835"/>
            <a:ext cx="10478635" cy="41758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Le tipiche fasi di un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penetration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testing, come stabilito dal Framework Generale per il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Penetration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Testing (FGPT), che sono state eseguite, sono nel seguente ordine:</a:t>
            </a: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749808" lvl="1" indent="-457200" algn="just">
              <a:buFont typeface="+mj-lt"/>
              <a:buAutoNum type="arabicParenR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Information </a:t>
            </a: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Gathering</a:t>
            </a: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749808" lvl="1" indent="-457200" algn="just">
              <a:buFont typeface="+mj-lt"/>
              <a:buAutoNum type="arabicParenR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Target Discovery</a:t>
            </a:r>
          </a:p>
          <a:p>
            <a:pPr marL="749808" lvl="1" indent="-457200" algn="just">
              <a:buFont typeface="+mj-lt"/>
              <a:buAutoNum type="arabicParenR"/>
            </a:pP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Enumerating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Target &amp; Port Scanning</a:t>
            </a:r>
          </a:p>
          <a:p>
            <a:pPr marL="749808" lvl="1" indent="-457200" algn="just">
              <a:buFont typeface="+mj-lt"/>
              <a:buAutoNum type="arabicParenR"/>
            </a:pPr>
            <a:r>
              <a:rPr lang="it-IT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Vulnerability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Mapping</a:t>
            </a:r>
          </a:p>
          <a:p>
            <a:pPr marL="749808" lvl="1" indent="-457200" algn="just">
              <a:buFont typeface="+mj-lt"/>
              <a:buAutoNum type="arabicParenR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Target Exploitation</a:t>
            </a:r>
          </a:p>
          <a:p>
            <a:pPr marL="749808" lvl="1" indent="-457200" algn="just">
              <a:buFont typeface="+mj-lt"/>
              <a:buAutoNum type="arabicParenR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Post-Exploitation</a:t>
            </a:r>
          </a:p>
          <a:p>
            <a:endParaRPr lang="it-IT" dirty="0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82" y="992223"/>
            <a:ext cx="5601694" cy="739642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60951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Segnaposto contenuto 3" descr="Immagine che contiene cerchio, schermata, Elementi grafici, design&#10;&#10;Descrizione generata automaticamente">
            <a:extLst>
              <a:ext uri="{FF2B5EF4-FFF2-40B4-BE49-F238E27FC236}">
                <a16:creationId xmlns:a16="http://schemas.microsoft.com/office/drawing/2014/main" id="{54B6E16A-9A34-7778-BD6C-9CEF626C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r="-3" b="6658"/>
          <a:stretch/>
        </p:blipFill>
        <p:spPr>
          <a:xfrm>
            <a:off x="2842" y="10"/>
            <a:ext cx="753989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7" y="1419273"/>
            <a:ext cx="3265543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1. Information Gathering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6">
            <a:extLst>
              <a:ext uri="{FF2B5EF4-FFF2-40B4-BE49-F238E27FC236}">
                <a16:creationId xmlns:a16="http://schemas.microsoft.com/office/drawing/2014/main" id="{B834ED27-76A0-6E8D-3B37-C1790FB4AFA1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Fase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volta a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raccogliere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il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maggior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numero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possibile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di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informazioni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sull'asset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da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attaccare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Alcune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di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queste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informazioni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sono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disponibili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su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VulnHub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Altre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visualizzando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la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schermata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della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macchina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da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virtualbox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come la </a:t>
            </a:r>
            <a:r>
              <a:rPr lang="en-US" sz="16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versione</a:t>
            </a:r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di Ubuntu.</a:t>
            </a:r>
          </a:p>
        </p:txBody>
      </p:sp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1501979-E19E-C89C-4F9F-82CD1CC51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9" b="-1"/>
          <a:stretch/>
        </p:blipFill>
        <p:spPr>
          <a:xfrm>
            <a:off x="7581005" y="3224725"/>
            <a:ext cx="4491021" cy="3088537"/>
          </a:xfrm>
          <a:prstGeom prst="rect">
            <a:avLst/>
          </a:prstGeom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F39A8B46-E983-F75D-FAB7-6EAAEBC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4" b="-2"/>
          <a:stretch/>
        </p:blipFill>
        <p:spPr>
          <a:xfrm>
            <a:off x="7581005" y="68094"/>
            <a:ext cx="4491021" cy="30885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7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1303505"/>
            <a:ext cx="4776049" cy="782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2. Target Discovery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6">
            <a:extLst>
              <a:ext uri="{FF2B5EF4-FFF2-40B4-BE49-F238E27FC236}">
                <a16:creationId xmlns:a16="http://schemas.microsoft.com/office/drawing/2014/main" id="{B834ED27-76A0-6E8D-3B37-C1790FB4AFA1}"/>
              </a:ext>
            </a:extLst>
          </p:cNvPr>
          <p:cNvSpPr txBox="1">
            <a:spLocks/>
          </p:cNvSpPr>
          <p:nvPr/>
        </p:nvSpPr>
        <p:spPr>
          <a:xfrm>
            <a:off x="642257" y="2407436"/>
            <a:ext cx="4776049" cy="2446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Fase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in cui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l’obiettivo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è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raccogliere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dati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dettagliati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sulle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macchine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target del penetration testing. </a:t>
            </a:r>
          </a:p>
          <a:p>
            <a:pPr algn="just">
              <a:lnSpc>
                <a:spcPct val="100000"/>
              </a:lnSpc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•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Utilizzo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varie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opzioni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scansione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fornite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da Nmap.</a:t>
            </a:r>
          </a:p>
        </p:txBody>
      </p:sp>
      <p:pic>
        <p:nvPicPr>
          <p:cNvPr id="8" name="Segnaposto contenuto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3FBC5AD-A7FC-7EE9-2127-75057945E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62" y="1015400"/>
            <a:ext cx="4176179" cy="2182053"/>
          </a:xfrm>
          <a:prstGeom prst="rect">
            <a:avLst/>
          </a:prstGeom>
        </p:spPr>
      </p:pic>
      <p:pic>
        <p:nvPicPr>
          <p:cNvPr id="12" name="Immagine 11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18FB60A4-6768-10BE-8E2D-BFC947036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46" y="3695673"/>
            <a:ext cx="2927306" cy="2370972"/>
          </a:xfrm>
          <a:prstGeom prst="rect">
            <a:avLst/>
          </a:prstGeom>
        </p:spPr>
      </p:pic>
      <p:pic>
        <p:nvPicPr>
          <p:cNvPr id="16" name="Immagine 1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3AEA451-C9EE-1687-2F87-95D7B271B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573" y="3695673"/>
            <a:ext cx="2927306" cy="23709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475527-1F10-6D90-ED84-31B6557187DE}"/>
              </a:ext>
            </a:extLst>
          </p:cNvPr>
          <p:cNvSpPr txBox="1"/>
          <p:nvPr/>
        </p:nvSpPr>
        <p:spPr>
          <a:xfrm>
            <a:off x="6037146" y="6067509"/>
            <a:ext cx="2927306" cy="2554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50" dirty="0">
                <a:solidFill>
                  <a:srgbClr val="FFFFFF"/>
                </a:solidFill>
              </a:rPr>
              <a:t>OS FINGERPRINT ATTIVO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DE86A6-BDE5-D26D-05E3-19F845E5847B}"/>
              </a:ext>
            </a:extLst>
          </p:cNvPr>
          <p:cNvSpPr txBox="1"/>
          <p:nvPr/>
        </p:nvSpPr>
        <p:spPr>
          <a:xfrm>
            <a:off x="6876362" y="3197885"/>
            <a:ext cx="4176179" cy="2311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50" dirty="0">
                <a:solidFill>
                  <a:srgbClr val="FFFFFF"/>
                </a:solidFill>
              </a:rPr>
              <a:t>IDENTIFICAZIONE  HOST SULLA RETE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14AA8B-E28F-5140-5D16-4A9A6538CAD6}"/>
              </a:ext>
            </a:extLst>
          </p:cNvPr>
          <p:cNvSpPr txBox="1"/>
          <p:nvPr/>
        </p:nvSpPr>
        <p:spPr>
          <a:xfrm>
            <a:off x="9114573" y="6066645"/>
            <a:ext cx="2927306" cy="256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50" dirty="0">
                <a:solidFill>
                  <a:srgbClr val="FFFFFF"/>
                </a:solidFill>
              </a:rPr>
              <a:t>VERIFICA DISPONIBILITA’ HOST</a:t>
            </a:r>
          </a:p>
        </p:txBody>
      </p:sp>
    </p:spTree>
    <p:extLst>
      <p:ext uri="{BB962C8B-B14F-4D97-AF65-F5344CB8AC3E}">
        <p14:creationId xmlns:p14="http://schemas.microsoft.com/office/powerpoint/2010/main" val="210624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941809"/>
            <a:ext cx="6822099" cy="12588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3. Enumerating Target e Port Scanning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6">
            <a:extLst>
              <a:ext uri="{FF2B5EF4-FFF2-40B4-BE49-F238E27FC236}">
                <a16:creationId xmlns:a16="http://schemas.microsoft.com/office/drawing/2014/main" id="{B834ED27-76A0-6E8D-3B37-C1790FB4AFA1}"/>
              </a:ext>
            </a:extLst>
          </p:cNvPr>
          <p:cNvSpPr txBox="1">
            <a:spLocks/>
          </p:cNvSpPr>
          <p:nvPr/>
        </p:nvSpPr>
        <p:spPr>
          <a:xfrm>
            <a:off x="642255" y="3074735"/>
            <a:ext cx="6583920" cy="3249038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Durante questa fase, vengono raccolte informazioni dettagliate e cruciali, tra cui:</a:t>
            </a:r>
          </a:p>
          <a:p>
            <a:pPr lvl="1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Stato di apertura delle porte</a:t>
            </a:r>
          </a:p>
          <a:p>
            <a:pPr lvl="1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Tipologia e natura dei servizi attivi</a:t>
            </a:r>
          </a:p>
          <a:p>
            <a:pPr lvl="1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Versioni specifiche dei servizi in esecuzione</a:t>
            </a:r>
          </a:p>
          <a:p>
            <a:pPr lvl="1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Sistemi operativi identificati</a:t>
            </a:r>
          </a:p>
          <a:p>
            <a:pPr lvl="1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Eventuali configurazioni di rete rilevanti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Principali strumenti utilizzati: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Nmap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e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Unicornscan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D4976DE-7597-92D5-4807-B82A6F04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07" y="77821"/>
            <a:ext cx="4445541" cy="2490280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496D8C6-C212-FC71-86C1-B7C1C3FD7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06" y="2960549"/>
            <a:ext cx="4445541" cy="31293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E14DBC-2305-1ADB-ADBC-4C894E3243A2}"/>
              </a:ext>
            </a:extLst>
          </p:cNvPr>
          <p:cNvSpPr txBox="1"/>
          <p:nvPr/>
        </p:nvSpPr>
        <p:spPr>
          <a:xfrm>
            <a:off x="7605407" y="2541104"/>
            <a:ext cx="436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NMAP TCP (-</a:t>
            </a:r>
            <a:r>
              <a:rPr lang="it-IT" sz="1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Sv</a:t>
            </a:r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AFAEB65-AF05-8E25-87E8-05F99B75850B}"/>
              </a:ext>
            </a:extLst>
          </p:cNvPr>
          <p:cNvSpPr txBox="1"/>
          <p:nvPr/>
        </p:nvSpPr>
        <p:spPr>
          <a:xfrm>
            <a:off x="7605406" y="6093023"/>
            <a:ext cx="436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NMAP UDP (-</a:t>
            </a:r>
            <a:r>
              <a:rPr lang="it-IT" sz="1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sU</a:t>
            </a:r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D202DD-803D-68C2-EEE9-3061B190B875}"/>
              </a:ext>
            </a:extLst>
          </p:cNvPr>
          <p:cNvSpPr txBox="1"/>
          <p:nvPr/>
        </p:nvSpPr>
        <p:spPr>
          <a:xfrm>
            <a:off x="642255" y="2541105"/>
            <a:ext cx="645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INTRODUZIONE E SCANSIONI NMAP</a:t>
            </a:r>
          </a:p>
        </p:txBody>
      </p:sp>
    </p:spTree>
    <p:extLst>
      <p:ext uri="{BB962C8B-B14F-4D97-AF65-F5344CB8AC3E}">
        <p14:creationId xmlns:p14="http://schemas.microsoft.com/office/powerpoint/2010/main" val="189003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92" y="1206628"/>
            <a:ext cx="5722246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3. Enumerating Target e Port Scanning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9" name="Immagine 1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E870D58-1341-35F1-2A02-F8C18B1F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34" y="317083"/>
            <a:ext cx="5368413" cy="267801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A926ACF-F85B-B71A-FB29-D09A7A42C49C}"/>
              </a:ext>
            </a:extLst>
          </p:cNvPr>
          <p:cNvSpPr txBox="1"/>
          <p:nvPr/>
        </p:nvSpPr>
        <p:spPr>
          <a:xfrm>
            <a:off x="6690234" y="2979411"/>
            <a:ext cx="536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UNICORN SCAN TCP</a:t>
            </a:r>
          </a:p>
        </p:txBody>
      </p:sp>
      <p:sp>
        <p:nvSpPr>
          <p:cNvPr id="22" name="Segnaposto contenuto 6">
            <a:extLst>
              <a:ext uri="{FF2B5EF4-FFF2-40B4-BE49-F238E27FC236}">
                <a16:creationId xmlns:a16="http://schemas.microsoft.com/office/drawing/2014/main" id="{59FD4416-2BDB-672D-CADF-1660152659B8}"/>
              </a:ext>
            </a:extLst>
          </p:cNvPr>
          <p:cNvSpPr txBox="1">
            <a:spLocks/>
          </p:cNvSpPr>
          <p:nvPr/>
        </p:nvSpPr>
        <p:spPr>
          <a:xfrm>
            <a:off x="660909" y="3154435"/>
            <a:ext cx="5368412" cy="3046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Ulteriori scansioni sono state effettuate con strumenti come </a:t>
            </a:r>
            <a:r>
              <a:rPr lang="it-IT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Unicornscan</a:t>
            </a:r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 (TCP e UDP) per altri riscontri.</a:t>
            </a:r>
          </a:p>
          <a:p>
            <a:pPr lvl="1" algn="just"/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/>
            <a:r>
              <a:rPr lang="it-IT" dirty="0">
                <a:solidFill>
                  <a:schemeClr val="bg1"/>
                </a:solidFill>
                <a:latin typeface="Avenir Next LT Pro" panose="020B0504020202020204" pitchFamily="34" charset="0"/>
              </a:rPr>
              <a:t>Non sono stati ottenuti ulteriori risultati di rilievo rispetto alle precedenti scansioni. </a:t>
            </a: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just">
              <a:buNone/>
            </a:pPr>
            <a:endParaRPr lang="it-IT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6" name="Immagine 2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89172A1-EF85-A839-D2D9-A0D0E9456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33" y="3512681"/>
            <a:ext cx="5368413" cy="260427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C625B66-1DF9-5FDF-432F-02F26D149E37}"/>
              </a:ext>
            </a:extLst>
          </p:cNvPr>
          <p:cNvSpPr txBox="1"/>
          <p:nvPr/>
        </p:nvSpPr>
        <p:spPr>
          <a:xfrm>
            <a:off x="6690232" y="6047159"/>
            <a:ext cx="5368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UNICORN SCAN UDP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BEA144E-A47F-32EE-604B-AF49AB646644}"/>
              </a:ext>
            </a:extLst>
          </p:cNvPr>
          <p:cNvSpPr txBox="1"/>
          <p:nvPr/>
        </p:nvSpPr>
        <p:spPr>
          <a:xfrm>
            <a:off x="721553" y="2438052"/>
            <a:ext cx="459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SCANSIONI UNICORNSCAN</a:t>
            </a:r>
          </a:p>
        </p:txBody>
      </p:sp>
    </p:spTree>
    <p:extLst>
      <p:ext uri="{BB962C8B-B14F-4D97-AF65-F5344CB8AC3E}">
        <p14:creationId xmlns:p14="http://schemas.microsoft.com/office/powerpoint/2010/main" val="42402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36DBFBC-13D2-0524-FD9B-3C05CDC6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1186775"/>
            <a:ext cx="5320798" cy="8989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3. Enumerating Target e Port Scanning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software, computer&#10;&#10;Descrizione generata automaticamente">
            <a:extLst>
              <a:ext uri="{FF2B5EF4-FFF2-40B4-BE49-F238E27FC236}">
                <a16:creationId xmlns:a16="http://schemas.microsoft.com/office/drawing/2014/main" id="{79204EEB-3F70-CE1B-7005-FBCEF95D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2"/>
          <a:stretch/>
        </p:blipFill>
        <p:spPr>
          <a:xfrm>
            <a:off x="6449005" y="1834313"/>
            <a:ext cx="5599686" cy="31417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CB65AD-5871-1ACD-7C33-C7D70633A23C}"/>
              </a:ext>
            </a:extLst>
          </p:cNvPr>
          <p:cNvSpPr txBox="1"/>
          <p:nvPr/>
        </p:nvSpPr>
        <p:spPr>
          <a:xfrm>
            <a:off x="642257" y="2278120"/>
            <a:ext cx="426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SCANSIONI AVANZATE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39E0C6-2D3C-6E38-03CE-A9C108D35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44"/>
          <a:stretch/>
        </p:blipFill>
        <p:spPr>
          <a:xfrm>
            <a:off x="6449005" y="5204601"/>
            <a:ext cx="5599686" cy="1048151"/>
          </a:xfrm>
          <a:prstGeom prst="rect">
            <a:avLst/>
          </a:prstGeom>
        </p:spPr>
      </p:pic>
      <p:pic>
        <p:nvPicPr>
          <p:cNvPr id="11" name="Immagine 10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8725C943-0891-2DA9-2858-C9A9760D4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7"/>
          <a:stretch/>
        </p:blipFill>
        <p:spPr>
          <a:xfrm>
            <a:off x="6449005" y="72110"/>
            <a:ext cx="5599686" cy="1579333"/>
          </a:xfrm>
          <a:prstGeom prst="rect">
            <a:avLst/>
          </a:prstGeom>
        </p:spPr>
      </p:pic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5ED23933-B829-A53A-7110-EE983149EBF9}"/>
              </a:ext>
            </a:extLst>
          </p:cNvPr>
          <p:cNvSpPr txBox="1">
            <a:spLocks/>
          </p:cNvSpPr>
          <p:nvPr/>
        </p:nvSpPr>
        <p:spPr>
          <a:xfrm>
            <a:off x="538278" y="2996998"/>
            <a:ext cx="5424777" cy="246624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Altre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scansioni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avanzate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sono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state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effettuate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con </a:t>
            </a:r>
            <a:r>
              <a:rPr lang="en-US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Nmap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e </a:t>
            </a:r>
            <a:r>
              <a:rPr lang="en-US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Zenmap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per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cercare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 di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ottenere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risultati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più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accurati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. </a:t>
            </a:r>
          </a:p>
          <a:p>
            <a:pPr lvl="1" algn="just">
              <a:lnSpc>
                <a:spcPct val="100000"/>
              </a:lnSpc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Ulteriori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informazioni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su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protocolli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crittografici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di OpenSSH,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metodi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supportati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dal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servizio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Apache e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informazioni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preliminari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su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 &lt;&lt;</a:t>
            </a:r>
            <a:r>
              <a:rPr lang="en-US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FTP anonymous Login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&gt;&gt;.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5A10203-FE76-5B49-F0A2-39BCED61DB7C}"/>
              </a:ext>
            </a:extLst>
          </p:cNvPr>
          <p:cNvSpPr/>
          <p:nvPr/>
        </p:nvSpPr>
        <p:spPr>
          <a:xfrm rot="2832145">
            <a:off x="5627905" y="5222805"/>
            <a:ext cx="810115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5790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TM04033937[[fn=Scia di vapore]]</Template>
  <TotalTime>0</TotalTime>
  <Words>1178</Words>
  <Application>Microsoft Office PowerPoint</Application>
  <PresentationFormat>Widescreen</PresentationFormat>
  <Paragraphs>177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Avenir Next LT Pro Demi</vt:lpstr>
      <vt:lpstr>Calibri</vt:lpstr>
      <vt:lpstr>Century Gothic</vt:lpstr>
      <vt:lpstr>Sagona Book</vt:lpstr>
      <vt:lpstr>Sagona ExtraLight</vt:lpstr>
      <vt:lpstr>RetrospectVTI</vt:lpstr>
      <vt:lpstr>Potato:1</vt:lpstr>
      <vt:lpstr>Scopo del Progetto</vt:lpstr>
      <vt:lpstr>Macchine e strumenti utilizzati</vt:lpstr>
      <vt:lpstr>Metodologia</vt:lpstr>
      <vt:lpstr>1. Information Gathering</vt:lpstr>
      <vt:lpstr>2. Target Discovery</vt:lpstr>
      <vt:lpstr>3. Enumerating Target e Port Scanning </vt:lpstr>
      <vt:lpstr>3. Enumerating Target e Port Scanning</vt:lpstr>
      <vt:lpstr>3. Enumerating Target e Port Scanning</vt:lpstr>
      <vt:lpstr>4. Vulnerability mapping </vt:lpstr>
      <vt:lpstr>4. Vulnerability mapping </vt:lpstr>
      <vt:lpstr>4. Vulnerability mapping </vt:lpstr>
      <vt:lpstr>4. Vulnerability mapping </vt:lpstr>
      <vt:lpstr>4. Vulnerability mapping </vt:lpstr>
      <vt:lpstr>5. Target exploitation</vt:lpstr>
      <vt:lpstr>5. Target exploitation</vt:lpstr>
      <vt:lpstr>5. Target exploitation</vt:lpstr>
      <vt:lpstr>5. Target exploitation</vt:lpstr>
      <vt:lpstr>5. Target exploitation</vt:lpstr>
      <vt:lpstr>5. Target exploitation</vt:lpstr>
      <vt:lpstr>5. Target exploitation</vt:lpstr>
      <vt:lpstr>5. Target exploitation</vt:lpstr>
      <vt:lpstr>6. Post-Exploitation</vt:lpstr>
      <vt:lpstr>6. Post-Exploitation</vt:lpstr>
      <vt:lpstr>6. Post-Exploitation</vt:lpstr>
      <vt:lpstr>6. Post-Exploitation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AUTORE</dc:creator>
  <cp:lastModifiedBy>EDUARDO AUTORE</cp:lastModifiedBy>
  <cp:revision>40</cp:revision>
  <dcterms:created xsi:type="dcterms:W3CDTF">2024-07-11T21:56:09Z</dcterms:created>
  <dcterms:modified xsi:type="dcterms:W3CDTF">2024-07-13T16:26:43Z</dcterms:modified>
</cp:coreProperties>
</file>